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673" r:id="rId2"/>
  </p:sldMasterIdLst>
  <p:sldIdLst>
    <p:sldId id="292" r:id="rId3"/>
    <p:sldId id="300" r:id="rId4"/>
    <p:sldId id="301" r:id="rId5"/>
    <p:sldId id="307" r:id="rId6"/>
    <p:sldId id="308" r:id="rId7"/>
    <p:sldId id="313" r:id="rId8"/>
    <p:sldId id="317" r:id="rId9"/>
    <p:sldId id="318" r:id="rId10"/>
    <p:sldId id="320" r:id="rId11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  <a:srgbClr val="FFFF66"/>
    <a:srgbClr val="FFFF99"/>
    <a:srgbClr val="0000A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91" d="100"/>
          <a:sy n="91" d="100"/>
        </p:scale>
        <p:origin x="-786" y="-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B8A5C-7639-4843-8CC3-ECDFBE12DCE5}" type="datetimeFigureOut">
              <a:rPr lang="it-IT" smtClean="0"/>
              <a:pPr/>
              <a:t>02/03/2022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77B97-CFAB-4D61-A50C-B9974F344C2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B8A5C-7639-4843-8CC3-ECDFBE12DCE5}" type="datetimeFigureOut">
              <a:rPr lang="it-IT" smtClean="0"/>
              <a:pPr/>
              <a:t>02/03/2022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77B97-CFAB-4D61-A50C-B9974F344C2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B8A5C-7639-4843-8CC3-ECDFBE12DCE5}" type="datetimeFigureOut">
              <a:rPr lang="it-IT" smtClean="0"/>
              <a:pPr/>
              <a:t>02/03/2022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77B97-CFAB-4D61-A50C-B9974F344C2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916D6-CB8E-4D9D-9B02-E5F9B2EB3E08}" type="datetimeFigureOut">
              <a:rPr lang="it-IT" smtClean="0"/>
              <a:pPr/>
              <a:t>02/03/2022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9D2C0-94C4-49B3-88B7-C40923FC7B3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916D6-CB8E-4D9D-9B02-E5F9B2EB3E08}" type="datetimeFigureOut">
              <a:rPr lang="it-IT" smtClean="0"/>
              <a:pPr/>
              <a:t>02/03/2022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9D2C0-94C4-49B3-88B7-C40923FC7B3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916D6-CB8E-4D9D-9B02-E5F9B2EB3E08}" type="datetimeFigureOut">
              <a:rPr lang="it-IT" smtClean="0"/>
              <a:pPr/>
              <a:t>02/03/2022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9D2C0-94C4-49B3-88B7-C40923FC7B3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916D6-CB8E-4D9D-9B02-E5F9B2EB3E08}" type="datetimeFigureOut">
              <a:rPr lang="it-IT" smtClean="0"/>
              <a:pPr/>
              <a:t>02/03/2022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9D2C0-94C4-49B3-88B7-C40923FC7B3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916D6-CB8E-4D9D-9B02-E5F9B2EB3E08}" type="datetimeFigureOut">
              <a:rPr lang="it-IT" smtClean="0"/>
              <a:pPr/>
              <a:t>02/03/2022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9D2C0-94C4-49B3-88B7-C40923FC7B3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916D6-CB8E-4D9D-9B02-E5F9B2EB3E08}" type="datetimeFigureOut">
              <a:rPr lang="it-IT" smtClean="0"/>
              <a:pPr/>
              <a:t>02/03/2022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9D2C0-94C4-49B3-88B7-C40923FC7B3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916D6-CB8E-4D9D-9B02-E5F9B2EB3E08}" type="datetimeFigureOut">
              <a:rPr lang="it-IT" smtClean="0"/>
              <a:pPr/>
              <a:t>02/03/2022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9D2C0-94C4-49B3-88B7-C40923FC7B3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916D6-CB8E-4D9D-9B02-E5F9B2EB3E08}" type="datetimeFigureOut">
              <a:rPr lang="it-IT" smtClean="0"/>
              <a:pPr/>
              <a:t>02/03/2022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9D2C0-94C4-49B3-88B7-C40923FC7B3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B8A5C-7639-4843-8CC3-ECDFBE12DCE5}" type="datetimeFigureOut">
              <a:rPr lang="it-IT" smtClean="0"/>
              <a:pPr/>
              <a:t>02/03/2022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77B97-CFAB-4D61-A50C-B9974F344C2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916D6-CB8E-4D9D-9B02-E5F9B2EB3E08}" type="datetimeFigureOut">
              <a:rPr lang="it-IT" smtClean="0"/>
              <a:pPr/>
              <a:t>02/03/2022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9D2C0-94C4-49B3-88B7-C40923FC7B3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916D6-CB8E-4D9D-9B02-E5F9B2EB3E08}" type="datetimeFigureOut">
              <a:rPr lang="it-IT" smtClean="0"/>
              <a:pPr/>
              <a:t>02/03/2022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9D2C0-94C4-49B3-88B7-C40923FC7B3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916D6-CB8E-4D9D-9B02-E5F9B2EB3E08}" type="datetimeFigureOut">
              <a:rPr lang="it-IT" smtClean="0"/>
              <a:pPr/>
              <a:t>02/03/2022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9D2C0-94C4-49B3-88B7-C40923FC7B3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916D6-CB8E-4D9D-9B02-E5F9B2EB3E08}" type="datetimeFigureOut">
              <a:rPr lang="it-IT" smtClean="0"/>
              <a:pPr/>
              <a:t>02/03/2022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9D2C0-94C4-49B3-88B7-C40923FC7B3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B8A5C-7639-4843-8CC3-ECDFBE12DCE5}" type="datetimeFigureOut">
              <a:rPr lang="it-IT" smtClean="0"/>
              <a:pPr/>
              <a:t>02/03/2022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77B97-CFAB-4D61-A50C-B9974F344C2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B8A5C-7639-4843-8CC3-ECDFBE12DCE5}" type="datetimeFigureOut">
              <a:rPr lang="it-IT" smtClean="0"/>
              <a:pPr/>
              <a:t>02/03/2022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77B97-CFAB-4D61-A50C-B9974F344C2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B8A5C-7639-4843-8CC3-ECDFBE12DCE5}" type="datetimeFigureOut">
              <a:rPr lang="it-IT" smtClean="0"/>
              <a:pPr/>
              <a:t>02/03/2022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77B97-CFAB-4D61-A50C-B9974F344C2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B8A5C-7639-4843-8CC3-ECDFBE12DCE5}" type="datetimeFigureOut">
              <a:rPr lang="it-IT" smtClean="0"/>
              <a:pPr/>
              <a:t>02/03/2022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77B97-CFAB-4D61-A50C-B9974F344C2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B8A5C-7639-4843-8CC3-ECDFBE12DCE5}" type="datetimeFigureOut">
              <a:rPr lang="it-IT" smtClean="0"/>
              <a:pPr/>
              <a:t>02/03/2022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77B97-CFAB-4D61-A50C-B9974F344C2F}" type="slidenum">
              <a:rPr lang="it-IT" smtClean="0"/>
              <a:pPr/>
              <a:t>‹N›</a:t>
            </a:fld>
            <a:endParaRPr lang="it-IT"/>
          </a:p>
        </p:txBody>
      </p:sp>
      <p:pic>
        <p:nvPicPr>
          <p:cNvPr id="1026" name="Picture 2" descr="D:\CHIESA CATTOLICA\SINODALITA'\Equipe Sinodale Diocesana\LOCANDINE\photo Logo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96" y="123478"/>
            <a:ext cx="4952156" cy="4952156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B8A5C-7639-4843-8CC3-ECDFBE12DCE5}" type="datetimeFigureOut">
              <a:rPr lang="it-IT" smtClean="0"/>
              <a:pPr/>
              <a:t>02/03/2022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77B97-CFAB-4D61-A50C-B9974F344C2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B8A5C-7639-4843-8CC3-ECDFBE12DCE5}" type="datetimeFigureOut">
              <a:rPr lang="it-IT" smtClean="0"/>
              <a:pPr/>
              <a:t>02/03/2022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77B97-CFAB-4D61-A50C-B9974F344C2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3B8A5C-7639-4843-8CC3-ECDFBE12DCE5}" type="datetimeFigureOut">
              <a:rPr lang="it-IT" smtClean="0"/>
              <a:pPr/>
              <a:t>02/03/2022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077B97-CFAB-4D61-A50C-B9974F344C2F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6916D6-CB8E-4D9D-9B02-E5F9B2EB3E08}" type="datetimeFigureOut">
              <a:rPr lang="it-IT" smtClean="0"/>
              <a:pPr/>
              <a:t>02/03/2022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D9D2C0-94C4-49B3-88B7-C40923FC7B35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e 4"/>
          <p:cNvSpPr/>
          <p:nvPr/>
        </p:nvSpPr>
        <p:spPr>
          <a:xfrm>
            <a:off x="4499992" y="2571750"/>
            <a:ext cx="4464496" cy="1512168"/>
          </a:xfrm>
          <a:prstGeom prst="ellipse">
            <a:avLst/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7" name="Immagine 6" descr="heade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27984" y="123478"/>
            <a:ext cx="4608512" cy="145464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6C0000"/>
            </a:solidFill>
          </a:ln>
        </p:spPr>
      </p:pic>
      <p:sp>
        <p:nvSpPr>
          <p:cNvPr id="4" name="Rettangolo 3"/>
          <p:cNvSpPr/>
          <p:nvPr/>
        </p:nvSpPr>
        <p:spPr>
          <a:xfrm>
            <a:off x="4427984" y="2715766"/>
            <a:ext cx="4572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400" b="1" i="1" dirty="0" smtClean="0">
                <a:solidFill>
                  <a:srgbClr val="800000"/>
                </a:solidFill>
              </a:rPr>
              <a:t>VADEMECUM</a:t>
            </a:r>
            <a:r>
              <a:rPr lang="it-IT" sz="2400" b="1" dirty="0" smtClean="0">
                <a:solidFill>
                  <a:srgbClr val="800000"/>
                </a:solidFill>
              </a:rPr>
              <a:t/>
            </a:r>
            <a:br>
              <a:rPr lang="it-IT" sz="2400" b="1" dirty="0" smtClean="0">
                <a:solidFill>
                  <a:srgbClr val="800000"/>
                </a:solidFill>
              </a:rPr>
            </a:br>
            <a:r>
              <a:rPr lang="it-IT" sz="2400" b="1" dirty="0" smtClean="0">
                <a:solidFill>
                  <a:srgbClr val="800000"/>
                </a:solidFill>
              </a:rPr>
              <a:t>PER IL SINODO SULLA SINODALITÀ</a:t>
            </a:r>
          </a:p>
          <a:p>
            <a:pPr algn="ctr"/>
            <a:r>
              <a:rPr lang="it-IT" b="1" dirty="0" smtClean="0">
                <a:solidFill>
                  <a:srgbClr val="800000"/>
                </a:solidFill>
              </a:rPr>
              <a:t>SCHEMI RIASSUNTIVI</a:t>
            </a:r>
            <a:r>
              <a:rPr lang="it-IT" dirty="0" smtClean="0"/>
              <a:t/>
            </a:r>
            <a:br>
              <a:rPr lang="it-IT" dirty="0" smtClean="0"/>
            </a:br>
            <a:endParaRPr lang="it-IT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lum/>
          </a:blip>
          <a:srcRect/>
          <a:stretch>
            <a:fillRect/>
          </a:stretch>
        </p:blipFill>
        <p:spPr bwMode="auto">
          <a:xfrm>
            <a:off x="-96688" y="0"/>
            <a:ext cx="9240688" cy="5143500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</p:pic>
      <p:sp>
        <p:nvSpPr>
          <p:cNvPr id="3" name="Titolo 1"/>
          <p:cNvSpPr>
            <a:spLocks noGrp="1"/>
          </p:cNvSpPr>
          <p:nvPr>
            <p:ph type="title"/>
          </p:nvPr>
        </p:nvSpPr>
        <p:spPr>
          <a:xfrm>
            <a:off x="107504" y="205978"/>
            <a:ext cx="8928992" cy="857250"/>
          </a:xfrm>
          <a:prstGeom prst="round2SameRect">
            <a:avLst/>
          </a:prstGeom>
          <a:solidFill>
            <a:srgbClr val="FFFF66"/>
          </a:solidFill>
          <a:ln w="12700"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>
            <a:normAutofit/>
          </a:bodyPr>
          <a:lstStyle/>
          <a:p>
            <a:r>
              <a:rPr lang="it-IT" b="1" dirty="0" smtClean="0">
                <a:solidFill>
                  <a:srgbClr val="800000"/>
                </a:solidFill>
              </a:rPr>
              <a:t>Cos’è la </a:t>
            </a:r>
            <a:r>
              <a:rPr lang="it-IT" b="1" dirty="0" err="1" smtClean="0">
                <a:solidFill>
                  <a:srgbClr val="800000"/>
                </a:solidFill>
              </a:rPr>
              <a:t>sinodalità</a:t>
            </a:r>
            <a:r>
              <a:rPr lang="it-IT" b="1" dirty="0" smtClean="0">
                <a:solidFill>
                  <a:srgbClr val="800000"/>
                </a:solidFill>
              </a:rPr>
              <a:t>?</a:t>
            </a:r>
            <a:endParaRPr lang="it-IT" b="1" dirty="0">
              <a:solidFill>
                <a:srgbClr val="800000"/>
              </a:solidFill>
            </a:endParaRPr>
          </a:p>
        </p:txBody>
      </p:sp>
      <p:sp>
        <p:nvSpPr>
          <p:cNvPr id="9" name="Segnaposto contenuto 8"/>
          <p:cNvSpPr>
            <a:spLocks noGrp="1"/>
          </p:cNvSpPr>
          <p:nvPr>
            <p:ph sz="quarter" idx="4"/>
          </p:nvPr>
        </p:nvSpPr>
        <p:spPr>
          <a:xfrm>
            <a:off x="3707904" y="1059582"/>
            <a:ext cx="5328592" cy="3960440"/>
          </a:xfrm>
          <a:solidFill>
            <a:srgbClr val="FFFF66"/>
          </a:solidFill>
          <a:ln w="12700"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>
            <a:normAutofit/>
          </a:bodyPr>
          <a:lstStyle/>
          <a:p>
            <a:r>
              <a:rPr lang="it-IT" sz="1900" b="1" dirty="0" smtClean="0">
                <a:solidFill>
                  <a:srgbClr val="800000"/>
                </a:solidFill>
              </a:rPr>
              <a:t>Il cammino percorso insieme dal Popolo di Dio.</a:t>
            </a:r>
          </a:p>
          <a:p>
            <a:r>
              <a:rPr lang="it-IT" sz="1900" b="1" dirty="0" smtClean="0">
                <a:solidFill>
                  <a:srgbClr val="800000"/>
                </a:solidFill>
              </a:rPr>
              <a:t>Allo stesso modo, si riferisce al Signore Gesù, che si presenta come ‘la via, la verità e la vita’ (</a:t>
            </a:r>
            <a:r>
              <a:rPr lang="it-IT" sz="1900" b="1" dirty="0" err="1" smtClean="0">
                <a:solidFill>
                  <a:srgbClr val="800000"/>
                </a:solidFill>
              </a:rPr>
              <a:t>Gv</a:t>
            </a:r>
            <a:r>
              <a:rPr lang="it-IT" sz="1900" b="1" dirty="0" smtClean="0">
                <a:solidFill>
                  <a:srgbClr val="800000"/>
                </a:solidFill>
              </a:rPr>
              <a:t> 14,6)</a:t>
            </a:r>
          </a:p>
          <a:p>
            <a:r>
              <a:rPr lang="it-IT" sz="1900" b="1" dirty="0" smtClean="0">
                <a:solidFill>
                  <a:srgbClr val="800000"/>
                </a:solidFill>
              </a:rPr>
              <a:t>La </a:t>
            </a:r>
            <a:r>
              <a:rPr lang="it-IT" sz="1900" b="1" dirty="0" err="1" smtClean="0">
                <a:solidFill>
                  <a:srgbClr val="800000"/>
                </a:solidFill>
              </a:rPr>
              <a:t>sinodalità</a:t>
            </a:r>
            <a:r>
              <a:rPr lang="it-IT" sz="1900" b="1" dirty="0" smtClean="0">
                <a:solidFill>
                  <a:srgbClr val="800000"/>
                </a:solidFill>
              </a:rPr>
              <a:t> permette a tutto il Popolo di Dio di camminare insieme, in ascolto dello Spirito Santo e della Parola di Dio, per partecipare alla missione della Chiesa nella comunione che Cristo stabilisce tra noi.</a:t>
            </a:r>
          </a:p>
          <a:p>
            <a:r>
              <a:rPr lang="it-IT" sz="1900" b="1" dirty="0" smtClean="0">
                <a:solidFill>
                  <a:srgbClr val="800000"/>
                </a:solidFill>
              </a:rPr>
              <a:t>Tutti noi siamo chiamati, in virtù del nostro Battesimo, a partecipare attivamente alla vita della Chiesa.</a:t>
            </a:r>
          </a:p>
        </p:txBody>
      </p:sp>
      <p:pic>
        <p:nvPicPr>
          <p:cNvPr id="7" name="Segnaposto contenuto 6" descr="peopleofgod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0" y="2283718"/>
            <a:ext cx="3730792" cy="2043224"/>
          </a:xfrm>
          <a:ln>
            <a:noFill/>
          </a:ln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lum/>
          </a:blip>
          <a:srcRect/>
          <a:stretch>
            <a:fillRect/>
          </a:stretch>
        </p:blipFill>
        <p:spPr bwMode="auto">
          <a:xfrm>
            <a:off x="-96688" y="0"/>
            <a:ext cx="9240688" cy="5143500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</p:pic>
      <p:sp>
        <p:nvSpPr>
          <p:cNvPr id="3" name="Titolo 1"/>
          <p:cNvSpPr>
            <a:spLocks noGrp="1"/>
          </p:cNvSpPr>
          <p:nvPr>
            <p:ph type="title"/>
          </p:nvPr>
        </p:nvSpPr>
        <p:spPr>
          <a:xfrm>
            <a:off x="107504" y="205978"/>
            <a:ext cx="8928992" cy="857250"/>
          </a:xfrm>
          <a:prstGeom prst="round2SameRect">
            <a:avLst/>
          </a:prstGeom>
          <a:solidFill>
            <a:srgbClr val="FFFF66"/>
          </a:solidFill>
          <a:ln w="12700"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>
            <a:normAutofit/>
          </a:bodyPr>
          <a:lstStyle/>
          <a:p>
            <a:r>
              <a:rPr lang="it-IT" b="1" dirty="0" smtClean="0">
                <a:solidFill>
                  <a:srgbClr val="800000"/>
                </a:solidFill>
              </a:rPr>
              <a:t>Qual è la finalità di questo Sinodo?</a:t>
            </a:r>
            <a:endParaRPr lang="it-IT" b="1" dirty="0">
              <a:solidFill>
                <a:srgbClr val="800000"/>
              </a:solidFill>
            </a:endParaRPr>
          </a:p>
        </p:txBody>
      </p:sp>
      <p:sp>
        <p:nvSpPr>
          <p:cNvPr id="9" name="Segnaposto contenuto 8"/>
          <p:cNvSpPr>
            <a:spLocks noGrp="1"/>
          </p:cNvSpPr>
          <p:nvPr>
            <p:ph sz="quarter" idx="4"/>
          </p:nvPr>
        </p:nvSpPr>
        <p:spPr>
          <a:xfrm>
            <a:off x="3059832" y="1059582"/>
            <a:ext cx="5976664" cy="3960440"/>
          </a:xfrm>
          <a:solidFill>
            <a:srgbClr val="FFFF66"/>
          </a:solidFill>
          <a:ln w="12700"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>
            <a:noAutofit/>
          </a:bodyPr>
          <a:lstStyle/>
          <a:p>
            <a:r>
              <a:rPr lang="it-IT" sz="1800" b="1" dirty="0" smtClean="0">
                <a:solidFill>
                  <a:srgbClr val="800000"/>
                </a:solidFill>
              </a:rPr>
              <a:t>L’obiettivo di questo processo sinodale non è di fornire un’esperienza temporanea o </a:t>
            </a:r>
            <a:r>
              <a:rPr lang="it-IT" sz="1800" b="1" i="1" dirty="0" smtClean="0">
                <a:solidFill>
                  <a:srgbClr val="800000"/>
                </a:solidFill>
              </a:rPr>
              <a:t>una tantum </a:t>
            </a:r>
            <a:r>
              <a:rPr lang="it-IT" sz="1800" b="1" dirty="0" smtClean="0">
                <a:solidFill>
                  <a:srgbClr val="800000"/>
                </a:solidFill>
              </a:rPr>
              <a:t>di </a:t>
            </a:r>
            <a:r>
              <a:rPr lang="it-IT" sz="1800" b="1" dirty="0" err="1" smtClean="0">
                <a:solidFill>
                  <a:srgbClr val="800000"/>
                </a:solidFill>
              </a:rPr>
              <a:t>sinodalità</a:t>
            </a:r>
            <a:r>
              <a:rPr lang="it-IT" sz="1800" b="1" dirty="0" smtClean="0">
                <a:solidFill>
                  <a:srgbClr val="800000"/>
                </a:solidFill>
              </a:rPr>
              <a:t>, quanto piuttosto di offrire un’opportunità all’intero Popolo di Dio di discernere insieme come andare avanti sulla strada che ci porta ad essere una Chiesa più sinodale sul lungo termine.</a:t>
            </a:r>
          </a:p>
          <a:p>
            <a:r>
              <a:rPr lang="it-IT" sz="1800" b="1" dirty="0" smtClean="0">
                <a:solidFill>
                  <a:srgbClr val="800000"/>
                </a:solidFill>
              </a:rPr>
              <a:t>La finalità di questo processo sinodale non è quella di svolgere una semplice serie di esercizi che iniziano e finiscono, ma di avviare un cammino di crescita autentica verso la comunione e la missione che Dio chiama la Chiesa a realizzare nel terzo millennio.</a:t>
            </a:r>
          </a:p>
          <a:p>
            <a:r>
              <a:rPr lang="it-IT" sz="1800" b="1" dirty="0" smtClean="0">
                <a:solidFill>
                  <a:srgbClr val="800000"/>
                </a:solidFill>
              </a:rPr>
              <a:t>In sintesi, questo processo sinodale mira a muoversi verso una Chiesa che sia più fruttuosamente al servizio della venuta del Regno dei Cieli.</a:t>
            </a:r>
          </a:p>
        </p:txBody>
      </p:sp>
      <p:pic>
        <p:nvPicPr>
          <p:cNvPr id="7" name="Segnaposto contenuto 5" descr="Comunita.pn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107950" y="1400406"/>
            <a:ext cx="2951163" cy="3277726"/>
          </a:xfrm>
          <a:ln>
            <a:noFill/>
          </a:ln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lum/>
          </a:blip>
          <a:srcRect/>
          <a:stretch>
            <a:fillRect/>
          </a:stretch>
        </p:blipFill>
        <p:spPr bwMode="auto">
          <a:xfrm>
            <a:off x="-96688" y="0"/>
            <a:ext cx="9240688" cy="5143500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</p:pic>
      <p:sp>
        <p:nvSpPr>
          <p:cNvPr id="3" name="Titolo 1"/>
          <p:cNvSpPr>
            <a:spLocks noGrp="1"/>
          </p:cNvSpPr>
          <p:nvPr>
            <p:ph type="title"/>
          </p:nvPr>
        </p:nvSpPr>
        <p:spPr>
          <a:xfrm>
            <a:off x="107504" y="205978"/>
            <a:ext cx="8928992" cy="857250"/>
          </a:xfrm>
          <a:prstGeom prst="round2SameRect">
            <a:avLst/>
          </a:prstGeom>
          <a:solidFill>
            <a:srgbClr val="FFFF66"/>
          </a:solidFill>
          <a:ln w="12700"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>
            <a:normAutofit/>
          </a:bodyPr>
          <a:lstStyle/>
          <a:p>
            <a:r>
              <a:rPr lang="it-IT" b="1" dirty="0" smtClean="0">
                <a:solidFill>
                  <a:srgbClr val="800000"/>
                </a:solidFill>
              </a:rPr>
              <a:t>Chi può partecipare?</a:t>
            </a:r>
            <a:endParaRPr lang="it-IT" b="1" dirty="0">
              <a:solidFill>
                <a:srgbClr val="800000"/>
              </a:solidFill>
            </a:endParaRPr>
          </a:p>
        </p:txBody>
      </p:sp>
      <p:sp>
        <p:nvSpPr>
          <p:cNvPr id="9" name="Segnaposto contenuto 8"/>
          <p:cNvSpPr>
            <a:spLocks noGrp="1"/>
          </p:cNvSpPr>
          <p:nvPr>
            <p:ph sz="quarter" idx="4"/>
          </p:nvPr>
        </p:nvSpPr>
        <p:spPr>
          <a:xfrm>
            <a:off x="3131840" y="1059582"/>
            <a:ext cx="5904656" cy="3960440"/>
          </a:xfrm>
          <a:solidFill>
            <a:srgbClr val="FFFF66"/>
          </a:solidFill>
          <a:ln w="12700"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>
            <a:normAutofit fontScale="92500" lnSpcReduction="20000"/>
          </a:bodyPr>
          <a:lstStyle/>
          <a:p>
            <a:r>
              <a:rPr lang="it-IT" b="1" dirty="0" smtClean="0">
                <a:solidFill>
                  <a:srgbClr val="800000"/>
                </a:solidFill>
              </a:rPr>
              <a:t>Convocando questo Sinodo, Papa Francesco invita tutti i battezzati a partecipare a questo processo sinodale che inizia a livello diocesano.</a:t>
            </a:r>
          </a:p>
          <a:p>
            <a:r>
              <a:rPr lang="it-IT" b="1" dirty="0" smtClean="0">
                <a:solidFill>
                  <a:srgbClr val="800000"/>
                </a:solidFill>
              </a:rPr>
              <a:t>Un’attenzione particolare deve essere dedicata a coinvolgere le persone che corrono il rischio di essere escluse: donne, portatori di handicap, rifugiati, migranti, anziani, persone che vivono in povertà, cattolici che praticano raramente o non praticano mai la loro fede, ecc.</a:t>
            </a:r>
          </a:p>
          <a:p>
            <a:r>
              <a:rPr lang="it-IT" b="1" dirty="0" smtClean="0">
                <a:solidFill>
                  <a:srgbClr val="800000"/>
                </a:solidFill>
              </a:rPr>
              <a:t>Si dovrebbero anche trovare mezzi creativi per coinvolgere i bambini e i giovani.</a:t>
            </a:r>
            <a:endParaRPr lang="it-IT" dirty="0"/>
          </a:p>
        </p:txBody>
      </p:sp>
      <p:pic>
        <p:nvPicPr>
          <p:cNvPr id="11" name="Segnaposto contenuto 10" descr="1d42e05f-6d19-40c4-9c31-a4a44e89eff9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-17168" y="2490128"/>
            <a:ext cx="3149008" cy="1763444"/>
          </a:xfrm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lum/>
          </a:blip>
          <a:srcRect/>
          <a:stretch>
            <a:fillRect/>
          </a:stretch>
        </p:blipFill>
        <p:spPr bwMode="auto">
          <a:xfrm>
            <a:off x="-96688" y="20538"/>
            <a:ext cx="9240688" cy="5143500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</p:pic>
      <p:sp>
        <p:nvSpPr>
          <p:cNvPr id="3" name="Titolo 1"/>
          <p:cNvSpPr>
            <a:spLocks noGrp="1"/>
          </p:cNvSpPr>
          <p:nvPr>
            <p:ph type="title"/>
          </p:nvPr>
        </p:nvSpPr>
        <p:spPr>
          <a:xfrm>
            <a:off x="107504" y="205978"/>
            <a:ext cx="8928992" cy="857250"/>
          </a:xfrm>
          <a:prstGeom prst="round2SameRect">
            <a:avLst/>
          </a:prstGeom>
          <a:solidFill>
            <a:srgbClr val="FFFF66"/>
          </a:solidFill>
          <a:ln w="12700"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it-IT" b="1" dirty="0" smtClean="0">
                <a:solidFill>
                  <a:srgbClr val="800000"/>
                </a:solidFill>
              </a:rPr>
              <a:t>Ascolto, discernimento e partecipazione</a:t>
            </a:r>
            <a:endParaRPr lang="it-IT" b="1" dirty="0">
              <a:solidFill>
                <a:srgbClr val="800000"/>
              </a:solidFill>
            </a:endParaRPr>
          </a:p>
        </p:txBody>
      </p:sp>
      <p:sp>
        <p:nvSpPr>
          <p:cNvPr id="9" name="Segnaposto contenuto 8"/>
          <p:cNvSpPr>
            <a:spLocks noGrp="1"/>
          </p:cNvSpPr>
          <p:nvPr>
            <p:ph sz="quarter" idx="4"/>
          </p:nvPr>
        </p:nvSpPr>
        <p:spPr>
          <a:xfrm>
            <a:off x="2483768" y="1059582"/>
            <a:ext cx="6552728" cy="3960440"/>
          </a:xfrm>
          <a:solidFill>
            <a:srgbClr val="FFFF66"/>
          </a:solidFill>
          <a:ln w="12700"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>
            <a:noAutofit/>
          </a:bodyPr>
          <a:lstStyle/>
          <a:p>
            <a:r>
              <a:rPr lang="it-IT" sz="1800" b="1" dirty="0" smtClean="0">
                <a:solidFill>
                  <a:srgbClr val="800000"/>
                </a:solidFill>
              </a:rPr>
              <a:t>Non è una serie di riunioni e dibattiti.</a:t>
            </a:r>
          </a:p>
          <a:p>
            <a:r>
              <a:rPr lang="it-IT" sz="1800" b="1" dirty="0" smtClean="0">
                <a:solidFill>
                  <a:srgbClr val="800000"/>
                </a:solidFill>
              </a:rPr>
              <a:t>L’ascolto sinodale è orientato al </a:t>
            </a:r>
            <a:r>
              <a:rPr lang="it-IT" sz="1800" b="1" i="1" dirty="0" smtClean="0">
                <a:solidFill>
                  <a:srgbClr val="800000"/>
                </a:solidFill>
              </a:rPr>
              <a:t>discernimento</a:t>
            </a:r>
            <a:r>
              <a:rPr lang="it-IT" sz="1800" b="1" dirty="0" smtClean="0">
                <a:solidFill>
                  <a:srgbClr val="800000"/>
                </a:solidFill>
              </a:rPr>
              <a:t>. Ci richiede di imparare ed esercitare l’arte del discernimento personale e comunitario.</a:t>
            </a:r>
          </a:p>
          <a:p>
            <a:r>
              <a:rPr lang="it-IT" sz="1800" b="1" dirty="0" smtClean="0">
                <a:solidFill>
                  <a:srgbClr val="800000"/>
                </a:solidFill>
              </a:rPr>
              <a:t>Ci ascoltiamo a vicenda, ascoltiamo la nostra tradizione di fede e i segni dei tempi per discernere ciò che Dio sta dicendo a tutti noi.</a:t>
            </a:r>
          </a:p>
          <a:p>
            <a:r>
              <a:rPr lang="it-IT" sz="1800" b="1" dirty="0" smtClean="0">
                <a:solidFill>
                  <a:srgbClr val="800000"/>
                </a:solidFill>
              </a:rPr>
              <a:t>Pregare, riflettere, prestare attenzione alla propria disposizione interiore, ascoltare e parlare gli uni con gli altri in modo autentico, significativo e accogliente (</a:t>
            </a:r>
            <a:r>
              <a:rPr lang="it-IT" sz="1800" b="1" i="1" dirty="0" err="1" smtClean="0">
                <a:solidFill>
                  <a:srgbClr val="800000"/>
                </a:solidFill>
              </a:rPr>
              <a:t>parrhesia</a:t>
            </a:r>
            <a:r>
              <a:rPr lang="it-IT" sz="1800" b="1" dirty="0" smtClean="0">
                <a:solidFill>
                  <a:srgbClr val="800000"/>
                </a:solidFill>
              </a:rPr>
              <a:t>).</a:t>
            </a:r>
          </a:p>
          <a:p>
            <a:r>
              <a:rPr lang="it-IT" sz="1800" b="1" dirty="0" smtClean="0">
                <a:solidFill>
                  <a:srgbClr val="800000"/>
                </a:solidFill>
              </a:rPr>
              <a:t>Se l’ascolto è il metodo del processo sinodale e il discernimento è il suo scopo, allora la partecipazione è il suo percorso.</a:t>
            </a:r>
          </a:p>
          <a:p>
            <a:r>
              <a:rPr lang="it-IT" sz="1800" b="1" dirty="0" smtClean="0">
                <a:solidFill>
                  <a:srgbClr val="800000"/>
                </a:solidFill>
              </a:rPr>
              <a:t>Il dialogo implica l’incontro con opinioni diverse.</a:t>
            </a:r>
          </a:p>
        </p:txBody>
      </p:sp>
      <p:pic>
        <p:nvPicPr>
          <p:cNvPr id="8" name="Segnaposto contenuto 12" descr="unnamed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68795" y="1779662"/>
            <a:ext cx="2430378" cy="2543884"/>
          </a:xfrm>
          <a:prstGeom prst="rect">
            <a:avLst/>
          </a:prstGeom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lum/>
          </a:blip>
          <a:srcRect/>
          <a:stretch>
            <a:fillRect/>
          </a:stretch>
        </p:blipFill>
        <p:spPr bwMode="auto">
          <a:xfrm>
            <a:off x="-96688" y="0"/>
            <a:ext cx="9240688" cy="5143500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</p:pic>
      <p:sp>
        <p:nvSpPr>
          <p:cNvPr id="3" name="Titolo 1"/>
          <p:cNvSpPr>
            <a:spLocks noGrp="1"/>
          </p:cNvSpPr>
          <p:nvPr>
            <p:ph type="title"/>
          </p:nvPr>
        </p:nvSpPr>
        <p:spPr>
          <a:xfrm>
            <a:off x="107504" y="205978"/>
            <a:ext cx="8928992" cy="857250"/>
          </a:xfrm>
          <a:prstGeom prst="round2SameRect">
            <a:avLst/>
          </a:prstGeom>
          <a:solidFill>
            <a:srgbClr val="FFFF66"/>
          </a:solidFill>
          <a:ln w="12700"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>
            <a:noAutofit/>
          </a:bodyPr>
          <a:lstStyle/>
          <a:p>
            <a:r>
              <a:rPr lang="it-IT" sz="3200" b="1" dirty="0" smtClean="0">
                <a:solidFill>
                  <a:srgbClr val="800000"/>
                </a:solidFill>
              </a:rPr>
              <a:t>Attitudini per partecipare al processo sinodale</a:t>
            </a:r>
            <a:endParaRPr lang="it-IT" sz="3200" b="1" dirty="0">
              <a:solidFill>
                <a:srgbClr val="800000"/>
              </a:solidFill>
            </a:endParaRPr>
          </a:p>
        </p:txBody>
      </p:sp>
      <p:sp>
        <p:nvSpPr>
          <p:cNvPr id="9" name="Segnaposto contenuto 8"/>
          <p:cNvSpPr>
            <a:spLocks noGrp="1"/>
          </p:cNvSpPr>
          <p:nvPr>
            <p:ph sz="quarter" idx="4"/>
          </p:nvPr>
        </p:nvSpPr>
        <p:spPr>
          <a:xfrm>
            <a:off x="3059832" y="1059582"/>
            <a:ext cx="5976664" cy="3960440"/>
          </a:xfrm>
          <a:solidFill>
            <a:srgbClr val="FFFF66"/>
          </a:solidFill>
          <a:ln w="12700"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>
            <a:noAutofit/>
          </a:bodyPr>
          <a:lstStyle/>
          <a:p>
            <a:r>
              <a:rPr lang="it-IT" sz="2100" b="1" dirty="0" smtClean="0">
                <a:solidFill>
                  <a:srgbClr val="800000"/>
                </a:solidFill>
              </a:rPr>
              <a:t>Dedicare del tempo alla condivisione: siamo</a:t>
            </a:r>
            <a:br>
              <a:rPr lang="it-IT" sz="2100" b="1" dirty="0" smtClean="0">
                <a:solidFill>
                  <a:srgbClr val="800000"/>
                </a:solidFill>
              </a:rPr>
            </a:br>
            <a:r>
              <a:rPr lang="it-IT" sz="2100" b="1" dirty="0" smtClean="0">
                <a:solidFill>
                  <a:srgbClr val="800000"/>
                </a:solidFill>
              </a:rPr>
              <a:t>invitati a parlare con autentico coraggio e onestà (</a:t>
            </a:r>
            <a:r>
              <a:rPr lang="it-IT" sz="2100" b="1" i="1" dirty="0" err="1" smtClean="0">
                <a:solidFill>
                  <a:srgbClr val="800000"/>
                </a:solidFill>
              </a:rPr>
              <a:t>parrhesia</a:t>
            </a:r>
            <a:r>
              <a:rPr lang="it-IT" sz="2100" b="1" dirty="0" smtClean="0">
                <a:solidFill>
                  <a:srgbClr val="800000"/>
                </a:solidFill>
              </a:rPr>
              <a:t>).</a:t>
            </a:r>
          </a:p>
          <a:p>
            <a:r>
              <a:rPr lang="it-IT" sz="2100" b="1" dirty="0" smtClean="0">
                <a:solidFill>
                  <a:srgbClr val="800000"/>
                </a:solidFill>
              </a:rPr>
              <a:t>L’umiltà nell’ascoltare.</a:t>
            </a:r>
          </a:p>
          <a:p>
            <a:r>
              <a:rPr lang="it-IT" sz="2100" b="1" dirty="0" smtClean="0">
                <a:solidFill>
                  <a:srgbClr val="800000"/>
                </a:solidFill>
              </a:rPr>
              <a:t>Disposti a cambiare le nostre opinioni.</a:t>
            </a:r>
          </a:p>
          <a:p>
            <a:r>
              <a:rPr lang="it-IT" sz="2100" b="1" dirty="0" smtClean="0">
                <a:solidFill>
                  <a:srgbClr val="800000"/>
                </a:solidFill>
              </a:rPr>
              <a:t> Apertura alla conversione e al cambiamento.</a:t>
            </a:r>
          </a:p>
          <a:p>
            <a:r>
              <a:rPr lang="it-IT" sz="2100" b="1" dirty="0" smtClean="0">
                <a:solidFill>
                  <a:srgbClr val="800000"/>
                </a:solidFill>
              </a:rPr>
              <a:t>Lasciarsi alle spalle i pregiudizi.</a:t>
            </a:r>
          </a:p>
          <a:p>
            <a:r>
              <a:rPr lang="it-IT" sz="2100" b="1" dirty="0" smtClean="0">
                <a:solidFill>
                  <a:srgbClr val="800000"/>
                </a:solidFill>
              </a:rPr>
              <a:t>Ad immagine di Cristo, il vero potere è il servizio.</a:t>
            </a:r>
          </a:p>
          <a:p>
            <a:r>
              <a:rPr lang="it-IT" sz="2100" b="1" dirty="0" smtClean="0">
                <a:solidFill>
                  <a:srgbClr val="800000"/>
                </a:solidFill>
              </a:rPr>
              <a:t>Combattere il virus dell’autosufficienza.</a:t>
            </a:r>
          </a:p>
          <a:p>
            <a:r>
              <a:rPr lang="it-IT" sz="2100" b="1" dirty="0" smtClean="0">
                <a:solidFill>
                  <a:srgbClr val="800000"/>
                </a:solidFill>
              </a:rPr>
              <a:t>Siamo chiamati ad essere fari di speranza, non profeti di sventura</a:t>
            </a:r>
            <a:r>
              <a:rPr lang="it-IT" sz="2100" dirty="0" smtClean="0">
                <a:solidFill>
                  <a:srgbClr val="800000"/>
                </a:solidFill>
              </a:rPr>
              <a:t>.</a:t>
            </a:r>
            <a:endParaRPr lang="it-IT" sz="2100" dirty="0"/>
          </a:p>
        </p:txBody>
      </p:sp>
      <p:pic>
        <p:nvPicPr>
          <p:cNvPr id="7" name="Segnaposto contenuto 13" descr="esperienza-1024x879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 t="10076"/>
          <a:stretch>
            <a:fillRect/>
          </a:stretch>
        </p:blipFill>
        <p:spPr>
          <a:xfrm>
            <a:off x="19426" y="2088139"/>
            <a:ext cx="3040406" cy="2346908"/>
          </a:xfrm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lum/>
          </a:blip>
          <a:srcRect/>
          <a:stretch>
            <a:fillRect/>
          </a:stretch>
        </p:blipFill>
        <p:spPr bwMode="auto">
          <a:xfrm>
            <a:off x="-96688" y="0"/>
            <a:ext cx="9240688" cy="5143500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</p:pic>
      <p:sp>
        <p:nvSpPr>
          <p:cNvPr id="3" name="Titolo 1"/>
          <p:cNvSpPr>
            <a:spLocks noGrp="1"/>
          </p:cNvSpPr>
          <p:nvPr>
            <p:ph type="title"/>
          </p:nvPr>
        </p:nvSpPr>
        <p:spPr>
          <a:xfrm>
            <a:off x="107504" y="205978"/>
            <a:ext cx="8928992" cy="857250"/>
          </a:xfrm>
          <a:prstGeom prst="round2SameRect">
            <a:avLst/>
          </a:prstGeom>
          <a:solidFill>
            <a:srgbClr val="FFFF66"/>
          </a:solidFill>
          <a:ln w="12700"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>
            <a:normAutofit/>
          </a:bodyPr>
          <a:lstStyle/>
          <a:p>
            <a:r>
              <a:rPr lang="it-IT" b="1" dirty="0" smtClean="0">
                <a:solidFill>
                  <a:srgbClr val="800000"/>
                </a:solidFill>
              </a:rPr>
              <a:t>Evitare le insidie:</a:t>
            </a:r>
            <a:endParaRPr lang="it-IT" b="1" dirty="0">
              <a:solidFill>
                <a:srgbClr val="800000"/>
              </a:solidFill>
            </a:endParaRPr>
          </a:p>
        </p:txBody>
      </p:sp>
      <p:sp>
        <p:nvSpPr>
          <p:cNvPr id="9" name="Segnaposto contenuto 8"/>
          <p:cNvSpPr>
            <a:spLocks noGrp="1"/>
          </p:cNvSpPr>
          <p:nvPr>
            <p:ph sz="quarter" idx="4"/>
          </p:nvPr>
        </p:nvSpPr>
        <p:spPr>
          <a:xfrm>
            <a:off x="107504" y="1059582"/>
            <a:ext cx="8928992" cy="3960440"/>
          </a:xfrm>
          <a:solidFill>
            <a:srgbClr val="FFFF66"/>
          </a:solidFill>
          <a:ln w="12700"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>
            <a:normAutofit fontScale="32500" lnSpcReduction="20000"/>
          </a:bodyPr>
          <a:lstStyle/>
          <a:p>
            <a:pPr>
              <a:buNone/>
            </a:pPr>
            <a:r>
              <a:rPr lang="it-IT" sz="5800" b="1" dirty="0" smtClean="0">
                <a:solidFill>
                  <a:srgbClr val="800000"/>
                </a:solidFill>
              </a:rPr>
              <a:t>1)La tentazione di voler guidare le cose a modo nostro anziché lasciarci guidare da Dio.</a:t>
            </a:r>
          </a:p>
          <a:p>
            <a:pPr>
              <a:buNone/>
            </a:pPr>
            <a:r>
              <a:rPr lang="it-IT" sz="5800" b="1" dirty="0" smtClean="0">
                <a:solidFill>
                  <a:srgbClr val="800000"/>
                </a:solidFill>
              </a:rPr>
              <a:t>2)La tentazione di concentrarci su noi stessi e sulle nostre preoccupazioni immediate.</a:t>
            </a:r>
          </a:p>
          <a:p>
            <a:pPr>
              <a:buNone/>
            </a:pPr>
            <a:r>
              <a:rPr lang="it-IT" sz="5800" b="1" dirty="0" smtClean="0">
                <a:solidFill>
                  <a:srgbClr val="800000"/>
                </a:solidFill>
              </a:rPr>
              <a:t>3)La tentazione di vedere solo “problemi”.</a:t>
            </a:r>
          </a:p>
          <a:p>
            <a:pPr>
              <a:buNone/>
            </a:pPr>
            <a:r>
              <a:rPr lang="it-IT" sz="5800" b="1" dirty="0" smtClean="0">
                <a:solidFill>
                  <a:srgbClr val="800000"/>
                </a:solidFill>
              </a:rPr>
              <a:t>4)La tentazione di concentrarsi solo sulle strutture.</a:t>
            </a:r>
          </a:p>
          <a:p>
            <a:pPr>
              <a:buNone/>
            </a:pPr>
            <a:r>
              <a:rPr lang="it-IT" sz="5800" b="1" dirty="0" smtClean="0">
                <a:solidFill>
                  <a:srgbClr val="800000"/>
                </a:solidFill>
              </a:rPr>
              <a:t>5)La tentazione di non guardare oltre i confini visibili della Chiesa.</a:t>
            </a:r>
          </a:p>
          <a:p>
            <a:pPr>
              <a:buNone/>
            </a:pPr>
            <a:r>
              <a:rPr lang="it-IT" sz="5800" b="1" dirty="0" smtClean="0">
                <a:solidFill>
                  <a:srgbClr val="800000"/>
                </a:solidFill>
              </a:rPr>
              <a:t>6)La tentazione di perdere di vista gli obiettivi del processo sinodale.</a:t>
            </a:r>
          </a:p>
          <a:p>
            <a:pPr>
              <a:buNone/>
            </a:pPr>
            <a:r>
              <a:rPr lang="it-IT" sz="5800" b="1" dirty="0" smtClean="0">
                <a:solidFill>
                  <a:srgbClr val="800000"/>
                </a:solidFill>
              </a:rPr>
              <a:t>7)La tentazione del conflitto e della divisione. “Che tutti siano uno”(</a:t>
            </a:r>
            <a:r>
              <a:rPr lang="it-IT" sz="5800" b="1" dirty="0" err="1" smtClean="0">
                <a:solidFill>
                  <a:srgbClr val="800000"/>
                </a:solidFill>
              </a:rPr>
              <a:t>Gv</a:t>
            </a:r>
            <a:r>
              <a:rPr lang="it-IT" sz="5800" b="1" dirty="0" smtClean="0">
                <a:solidFill>
                  <a:srgbClr val="800000"/>
                </a:solidFill>
              </a:rPr>
              <a:t> 17,21).</a:t>
            </a:r>
          </a:p>
          <a:p>
            <a:pPr>
              <a:buNone/>
            </a:pPr>
            <a:r>
              <a:rPr lang="it-IT" sz="5800" b="1" dirty="0" smtClean="0">
                <a:solidFill>
                  <a:srgbClr val="800000"/>
                </a:solidFill>
              </a:rPr>
              <a:t>8)La tentazione di trattare il Sinodo come una specie di parlamento.</a:t>
            </a:r>
          </a:p>
          <a:p>
            <a:pPr>
              <a:buNone/>
            </a:pPr>
            <a:r>
              <a:rPr lang="it-IT" sz="5800" b="1" dirty="0" smtClean="0">
                <a:solidFill>
                  <a:srgbClr val="800000"/>
                </a:solidFill>
              </a:rPr>
              <a:t>9)La tentazione di ascoltare solo coloro che sono già coinvolti nelle attività della Chiesa.</a:t>
            </a:r>
          </a:p>
          <a:p>
            <a:pPr>
              <a:buNone/>
            </a:pPr>
            <a:endParaRPr lang="it-IT" sz="6000" b="1" dirty="0" smtClean="0">
              <a:solidFill>
                <a:srgbClr val="800000"/>
              </a:solidFill>
            </a:endParaRPr>
          </a:p>
        </p:txBody>
      </p:sp>
      <p:pic>
        <p:nvPicPr>
          <p:cNvPr id="7" name="Immagine 6" descr="Incontro-Pastorale-Giovanile-15-maggio-Aula-Sinodale-news.jpg"/>
          <p:cNvPicPr>
            <a:picLocks noChangeAspect="1"/>
          </p:cNvPicPr>
          <p:nvPr/>
        </p:nvPicPr>
        <p:blipFill>
          <a:blip r:embed="rId3" cstate="print"/>
          <a:srcRect l="1176" t="61982" r="1176"/>
          <a:stretch>
            <a:fillRect/>
          </a:stretch>
        </p:blipFill>
        <p:spPr>
          <a:xfrm>
            <a:off x="899592" y="3723878"/>
            <a:ext cx="7261026" cy="1300558"/>
          </a:xfrm>
          <a:prstGeom prst="rect">
            <a:avLst/>
          </a:prstGeom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lum/>
          </a:blip>
          <a:srcRect/>
          <a:stretch>
            <a:fillRect/>
          </a:stretch>
        </p:blipFill>
        <p:spPr bwMode="auto">
          <a:xfrm>
            <a:off x="-96688" y="0"/>
            <a:ext cx="9240688" cy="5143500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</p:pic>
      <p:sp>
        <p:nvSpPr>
          <p:cNvPr id="3" name="Titolo 1"/>
          <p:cNvSpPr>
            <a:spLocks noGrp="1"/>
          </p:cNvSpPr>
          <p:nvPr>
            <p:ph type="title"/>
          </p:nvPr>
        </p:nvSpPr>
        <p:spPr>
          <a:xfrm>
            <a:off x="107504" y="205978"/>
            <a:ext cx="8928992" cy="857250"/>
          </a:xfrm>
          <a:prstGeom prst="round2SameRect">
            <a:avLst/>
          </a:prstGeom>
          <a:solidFill>
            <a:srgbClr val="FFFF66"/>
          </a:solidFill>
          <a:ln w="12700"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>
            <a:normAutofit/>
          </a:bodyPr>
          <a:lstStyle/>
          <a:p>
            <a:r>
              <a:rPr lang="it-IT" b="1" dirty="0" smtClean="0">
                <a:solidFill>
                  <a:srgbClr val="800000"/>
                </a:solidFill>
              </a:rPr>
              <a:t>Come realizzare un incontro</a:t>
            </a:r>
            <a:endParaRPr lang="it-IT" b="1" dirty="0">
              <a:solidFill>
                <a:srgbClr val="800000"/>
              </a:solidFill>
            </a:endParaRPr>
          </a:p>
        </p:txBody>
      </p:sp>
      <p:sp>
        <p:nvSpPr>
          <p:cNvPr id="9" name="Segnaposto contenuto 8"/>
          <p:cNvSpPr>
            <a:spLocks noGrp="1"/>
          </p:cNvSpPr>
          <p:nvPr>
            <p:ph sz="quarter" idx="4"/>
          </p:nvPr>
        </p:nvSpPr>
        <p:spPr>
          <a:xfrm>
            <a:off x="3923928" y="1059582"/>
            <a:ext cx="5112568" cy="3960440"/>
          </a:xfrm>
          <a:solidFill>
            <a:srgbClr val="FFFF66"/>
          </a:solidFill>
          <a:ln w="12700"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>
            <a:normAutofit fontScale="92500" lnSpcReduction="20000"/>
          </a:bodyPr>
          <a:lstStyle/>
          <a:p>
            <a:r>
              <a:rPr lang="it-IT" sz="2000" b="1" dirty="0" smtClean="0">
                <a:solidFill>
                  <a:srgbClr val="800000"/>
                </a:solidFill>
              </a:rPr>
              <a:t>Un Facilitatore, che deve prendere o dare la parola, moderare chi parla troppo, far partecipare chi è  timido … </a:t>
            </a:r>
          </a:p>
          <a:p>
            <a:r>
              <a:rPr lang="it-IT" sz="2000" b="1" dirty="0" smtClean="0">
                <a:solidFill>
                  <a:srgbClr val="800000"/>
                </a:solidFill>
              </a:rPr>
              <a:t>Un segretario, che verbalizza e sintetizza l’incontro nelle schede fornite come Appendice nel Sussidio Diocesano.</a:t>
            </a:r>
          </a:p>
          <a:p>
            <a:r>
              <a:rPr lang="it-IT" sz="2000" b="1" dirty="0" smtClean="0">
                <a:solidFill>
                  <a:srgbClr val="800000"/>
                </a:solidFill>
              </a:rPr>
              <a:t>Numero dei partecipanti (massimo 12 per gruppo).</a:t>
            </a:r>
          </a:p>
          <a:p>
            <a:r>
              <a:rPr lang="it-IT" sz="2000" b="1" dirty="0" smtClean="0">
                <a:solidFill>
                  <a:srgbClr val="800000"/>
                </a:solidFill>
              </a:rPr>
              <a:t>Preghiera o canto.</a:t>
            </a:r>
          </a:p>
          <a:p>
            <a:r>
              <a:rPr lang="it-IT" sz="2000" b="1" dirty="0" smtClean="0">
                <a:solidFill>
                  <a:srgbClr val="800000"/>
                </a:solidFill>
              </a:rPr>
              <a:t>Ascolto della Parola (brano biblico proposto).</a:t>
            </a:r>
          </a:p>
          <a:p>
            <a:r>
              <a:rPr lang="it-IT" sz="2000" b="1" dirty="0" smtClean="0">
                <a:solidFill>
                  <a:srgbClr val="800000"/>
                </a:solidFill>
              </a:rPr>
              <a:t>Interventi dei partecipanti.</a:t>
            </a:r>
          </a:p>
          <a:p>
            <a:r>
              <a:rPr lang="it-IT" sz="2000" b="1" dirty="0" smtClean="0">
                <a:solidFill>
                  <a:srgbClr val="800000"/>
                </a:solidFill>
              </a:rPr>
              <a:t>Ascolto rispettoso.</a:t>
            </a:r>
          </a:p>
          <a:p>
            <a:r>
              <a:rPr lang="it-IT" sz="2000" b="1" dirty="0" smtClean="0">
                <a:solidFill>
                  <a:srgbClr val="800000"/>
                </a:solidFill>
              </a:rPr>
              <a:t>Riflessione silenziosa.</a:t>
            </a:r>
          </a:p>
          <a:p>
            <a:r>
              <a:rPr lang="it-IT" sz="2000" b="1" dirty="0" smtClean="0">
                <a:solidFill>
                  <a:srgbClr val="800000"/>
                </a:solidFill>
              </a:rPr>
              <a:t>Condivisione delle conclusioni.</a:t>
            </a:r>
          </a:p>
          <a:p>
            <a:endParaRPr lang="it-IT" sz="2000" b="1" dirty="0" smtClean="0">
              <a:solidFill>
                <a:srgbClr val="800000"/>
              </a:solidFill>
            </a:endParaRPr>
          </a:p>
        </p:txBody>
      </p:sp>
      <p:pic>
        <p:nvPicPr>
          <p:cNvPr id="6" name="Immagine 5" descr="Consiglio-Pastorale-777x305.png"/>
          <p:cNvPicPr>
            <a:picLocks noChangeAspect="1"/>
          </p:cNvPicPr>
          <p:nvPr/>
        </p:nvPicPr>
        <p:blipFill>
          <a:blip r:embed="rId3" cstate="print"/>
          <a:srcRect l="45135" r="1845"/>
          <a:stretch>
            <a:fillRect/>
          </a:stretch>
        </p:blipFill>
        <p:spPr>
          <a:xfrm>
            <a:off x="-2" y="1635646"/>
            <a:ext cx="3923932" cy="2905126"/>
          </a:xfrm>
          <a:prstGeom prst="rect">
            <a:avLst/>
          </a:prstGeom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4630768" y="2250279"/>
            <a:ext cx="18473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800" dirty="0" smtClean="0"/>
              <a:t/>
            </a:r>
            <a:br>
              <a:rPr lang="it-IT" sz="2800" dirty="0" smtClean="0"/>
            </a:br>
            <a:endParaRPr lang="it-IT" sz="2800" b="1" dirty="0">
              <a:solidFill>
                <a:srgbClr val="0000AC"/>
              </a:solidFill>
            </a:endParaRPr>
          </a:p>
        </p:txBody>
      </p:sp>
      <p:pic>
        <p:nvPicPr>
          <p:cNvPr id="7" name="Immagine 6" descr="heade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27984" y="123478"/>
            <a:ext cx="4608512" cy="145464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6C0000"/>
            </a:solidFill>
          </a:ln>
        </p:spPr>
      </p:pic>
      <p:sp>
        <p:nvSpPr>
          <p:cNvPr id="6" name="CasellaDiTesto 5"/>
          <p:cNvSpPr txBox="1"/>
          <p:nvPr/>
        </p:nvSpPr>
        <p:spPr>
          <a:xfrm>
            <a:off x="4716016" y="3867894"/>
            <a:ext cx="3960440" cy="1668542"/>
          </a:xfrm>
          <a:prstGeom prst="round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endParaRPr lang="it-IT" sz="3200" i="1" dirty="0" smtClean="0"/>
          </a:p>
          <a:p>
            <a:pPr algn="ctr"/>
            <a:r>
              <a:rPr lang="it-IT" sz="2000" i="1" dirty="0" smtClean="0">
                <a:solidFill>
                  <a:schemeClr val="accent6">
                    <a:lumMod val="50000"/>
                  </a:schemeClr>
                </a:solidFill>
              </a:rPr>
              <a:t>EQUIPE SINODALE DIOCESANA</a:t>
            </a:r>
          </a:p>
          <a:p>
            <a:pPr algn="ctr"/>
            <a:r>
              <a:rPr lang="it-IT" sz="2000" b="1" dirty="0" smtClean="0">
                <a:solidFill>
                  <a:schemeClr val="accent6">
                    <a:lumMod val="50000"/>
                  </a:schemeClr>
                </a:solidFill>
              </a:rPr>
              <a:t>MATERIALI</a:t>
            </a:r>
          </a:p>
          <a:p>
            <a:endParaRPr lang="it-IT" sz="2000" dirty="0"/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107504" y="4659982"/>
            <a:ext cx="1976464" cy="48351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440" cap="flat">
            <a:noFill/>
            <a:round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anchorCtr="1"/>
          <a:lstStyle/>
          <a:p>
            <a:pPr algn="ctr" hangingPunct="1">
              <a:lnSpc>
                <a:spcPct val="100000"/>
              </a:lnSpc>
              <a:tabLst>
                <a:tab pos="723900" algn="l"/>
                <a:tab pos="1447800" algn="l"/>
              </a:tabLst>
            </a:pPr>
            <a:r>
              <a:rPr lang="it-IT" sz="1000" i="1" dirty="0" err="1" smtClean="0">
                <a:solidFill>
                  <a:schemeClr val="accent6">
                    <a:lumMod val="50000"/>
                  </a:schemeClr>
                </a:solidFill>
                <a:latin typeface="Calibri" charset="0"/>
              </a:rPr>
              <a:t>Pptx</a:t>
            </a:r>
            <a:r>
              <a:rPr lang="it-IT" sz="1000" i="1" dirty="0" smtClean="0">
                <a:solidFill>
                  <a:schemeClr val="accent6">
                    <a:lumMod val="50000"/>
                  </a:schemeClr>
                </a:solidFill>
                <a:latin typeface="Calibri" charset="0"/>
              </a:rPr>
              <a:t> a cura dei coniugi</a:t>
            </a:r>
            <a:endParaRPr lang="it-IT" sz="1000" i="1" dirty="0">
              <a:solidFill>
                <a:schemeClr val="accent6">
                  <a:lumMod val="50000"/>
                </a:schemeClr>
              </a:solidFill>
              <a:latin typeface="Calibri" charset="0"/>
            </a:endParaRPr>
          </a:p>
          <a:p>
            <a:pPr algn="ctr" hangingPunct="1">
              <a:lnSpc>
                <a:spcPct val="100000"/>
              </a:lnSpc>
              <a:tabLst>
                <a:tab pos="723900" algn="l"/>
                <a:tab pos="1447800" algn="l"/>
              </a:tabLst>
            </a:pPr>
            <a:r>
              <a:rPr lang="it-IT" sz="1000" i="1" dirty="0">
                <a:solidFill>
                  <a:schemeClr val="accent6">
                    <a:lumMod val="50000"/>
                  </a:schemeClr>
                </a:solidFill>
                <a:latin typeface="Calibri" charset="0"/>
              </a:rPr>
              <a:t>Filippo e </a:t>
            </a:r>
            <a:r>
              <a:rPr lang="it-IT" sz="1000" i="1" dirty="0" smtClean="0">
                <a:solidFill>
                  <a:schemeClr val="accent6">
                    <a:lumMod val="50000"/>
                  </a:schemeClr>
                </a:solidFill>
                <a:latin typeface="Calibri" charset="0"/>
              </a:rPr>
              <a:t>Graziella </a:t>
            </a:r>
            <a:r>
              <a:rPr lang="it-IT" sz="1000" i="1" dirty="0" err="1" smtClean="0">
                <a:solidFill>
                  <a:schemeClr val="accent6">
                    <a:lumMod val="50000"/>
                  </a:schemeClr>
                </a:solidFill>
                <a:latin typeface="Calibri" charset="0"/>
              </a:rPr>
              <a:t>Anfuso</a:t>
            </a:r>
            <a:endParaRPr lang="it-IT" sz="1000" i="1" dirty="0" smtClean="0">
              <a:solidFill>
                <a:schemeClr val="accent6">
                  <a:lumMod val="50000"/>
                </a:schemeClr>
              </a:solidFill>
              <a:latin typeface="Calibri" charset="0"/>
            </a:endParaRPr>
          </a:p>
          <a:p>
            <a:pPr algn="ctr">
              <a:tabLst>
                <a:tab pos="723900" algn="l"/>
                <a:tab pos="1447800" algn="l"/>
              </a:tabLst>
            </a:pPr>
            <a:r>
              <a:rPr lang="it-IT" sz="800" i="1" dirty="0" smtClean="0">
                <a:solidFill>
                  <a:schemeClr val="accent6">
                    <a:lumMod val="50000"/>
                  </a:schemeClr>
                </a:solidFill>
                <a:latin typeface="Calibri" charset="0"/>
              </a:rPr>
              <a:t>Membri del </a:t>
            </a:r>
            <a:r>
              <a:rPr lang="it-IT" sz="800" i="1" dirty="0" err="1" smtClean="0">
                <a:solidFill>
                  <a:schemeClr val="accent6">
                    <a:lumMod val="50000"/>
                  </a:schemeClr>
                </a:solidFill>
                <a:latin typeface="Calibri" charset="0"/>
              </a:rPr>
              <a:t>C.P.D</a:t>
            </a:r>
            <a:r>
              <a:rPr lang="it-IT" sz="800" i="1" dirty="0" smtClean="0">
                <a:solidFill>
                  <a:schemeClr val="accent6">
                    <a:lumMod val="50000"/>
                  </a:schemeClr>
                </a:solidFill>
                <a:latin typeface="Calibri" charset="0"/>
              </a:rPr>
              <a:t> .</a:t>
            </a:r>
          </a:p>
        </p:txBody>
      </p:sp>
      <p:pic>
        <p:nvPicPr>
          <p:cNvPr id="10" name="Immagine 9" descr="Catania_Cattedrale-di-Sant_Agat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64088" y="1707654"/>
            <a:ext cx="2592288" cy="2592288"/>
          </a:xfrm>
          <a:prstGeom prst="rect">
            <a:avLst/>
          </a:prstGeom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ersonalizza struttur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Personalizza struttur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1711</TotalTime>
  <Words>661</Words>
  <Application>Microsoft Office PowerPoint</Application>
  <PresentationFormat>Presentazione su schermo (16:9)</PresentationFormat>
  <Paragraphs>58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Titoli diapositive</vt:lpstr>
      </vt:variant>
      <vt:variant>
        <vt:i4>9</vt:i4>
      </vt:variant>
    </vt:vector>
  </HeadingPairs>
  <TitlesOfParts>
    <vt:vector size="11" baseType="lpstr">
      <vt:lpstr>Personalizza struttura</vt:lpstr>
      <vt:lpstr>1_Personalizza struttura</vt:lpstr>
      <vt:lpstr>Diapositiva 1</vt:lpstr>
      <vt:lpstr>Cos’è la sinodalità?</vt:lpstr>
      <vt:lpstr>Qual è la finalità di questo Sinodo?</vt:lpstr>
      <vt:lpstr>Chi può partecipare?</vt:lpstr>
      <vt:lpstr>Ascolto, discernimento e partecipazione</vt:lpstr>
      <vt:lpstr>Attitudini per partecipare al processo sinodale</vt:lpstr>
      <vt:lpstr>Evitare le insidie:</vt:lpstr>
      <vt:lpstr>Come realizzare un incontro</vt:lpstr>
      <vt:lpstr>Diapositiva 9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Julian</dc:creator>
  <cp:lastModifiedBy>FILIPPO</cp:lastModifiedBy>
  <cp:revision>324</cp:revision>
  <dcterms:created xsi:type="dcterms:W3CDTF">2013-08-21T19:17:07Z</dcterms:created>
  <dcterms:modified xsi:type="dcterms:W3CDTF">2022-03-02T09:04:49Z</dcterms:modified>
</cp:coreProperties>
</file>