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6" r:id="rId2"/>
  </p:sldMasterIdLst>
  <p:notesMasterIdLst>
    <p:notesMasterId r:id="rId18"/>
  </p:notesMasterIdLst>
  <p:sldIdLst>
    <p:sldId id="268" r:id="rId3"/>
    <p:sldId id="266" r:id="rId4"/>
    <p:sldId id="293" r:id="rId5"/>
    <p:sldId id="291" r:id="rId6"/>
    <p:sldId id="292" r:id="rId7"/>
    <p:sldId id="262" r:id="rId8"/>
    <p:sldId id="263" r:id="rId9"/>
    <p:sldId id="279" r:id="rId10"/>
    <p:sldId id="264" r:id="rId11"/>
    <p:sldId id="281" r:id="rId12"/>
    <p:sldId id="284" r:id="rId13"/>
    <p:sldId id="285" r:id="rId14"/>
    <p:sldId id="286" r:id="rId15"/>
    <p:sldId id="288" r:id="rId16"/>
    <p:sldId id="278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9" autoAdjust="0"/>
    <p:restoredTop sz="94660"/>
  </p:normalViewPr>
  <p:slideViewPr>
    <p:cSldViewPr>
      <p:cViewPr>
        <p:scale>
          <a:sx n="74" d="100"/>
          <a:sy n="74" d="100"/>
        </p:scale>
        <p:origin x="-2682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F5D86-19B8-4835-A416-1AAEE3D47BC0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E0100-5463-422C-B209-27D074C8CD7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tonda angolo diagonale rettangolo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3" name="Segnaposto data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11/30/2016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‹N›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16" name="Titolo 15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285876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6E61-6900-4420-BBC1-C1BC01798534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5DFF-C421-422E-8F93-C55B886A2C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6E61-6900-4420-BBC1-C1BC01798534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5DFF-C421-422E-8F93-C55B886A2C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6E61-6900-4420-BBC1-C1BC01798534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5DFF-C421-422E-8F93-C55B886A2C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6E61-6900-4420-BBC1-C1BC01798534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5DFF-C421-422E-8F93-C55B886A2C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6E61-6900-4420-BBC1-C1BC01798534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5DFF-C421-422E-8F93-C55B886A2C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6E61-6900-4420-BBC1-C1BC01798534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5DFF-C421-422E-8F93-C55B886A2C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6E61-6900-4420-BBC1-C1BC01798534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5DFF-C421-422E-8F93-C55B886A2C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6E61-6900-4420-BBC1-C1BC01798534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5DFF-C421-422E-8F93-C55B886A2C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‹N›</a:t>
            </a:fld>
            <a:endParaRPr kumimoji="0"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6E61-6900-4420-BBC1-C1BC01798534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5DFF-C421-422E-8F93-C55B886A2C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6E61-6900-4420-BBC1-C1BC01798534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5DFF-C421-422E-8F93-C55B886A2C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6E61-6900-4420-BBC1-C1BC01798534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5DFF-C421-422E-8F93-C55B886A2C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6E61-6900-4420-BBC1-C1BC01798534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5DFF-C421-422E-8F93-C55B886A2C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11/30/2016</a:t>
            </a:fld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‹N›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‹N›</a:t>
            </a:fld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‹N›</a:t>
            </a:fld>
            <a:endParaRPr kumimoji="0"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‹N›</a:t>
            </a:fld>
            <a:endParaRPr kumimoji="0" lang="en-US"/>
          </a:p>
        </p:txBody>
      </p:sp>
      <p:sp>
        <p:nvSpPr>
          <p:cNvPr id="7" name="Rettango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11/30/2016</a:t>
            </a:fld>
            <a:endParaRPr lang="en-US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‹N›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it-IT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11/30/2016</a:t>
            </a:fld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‹N›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11/30/2016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‹N›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split orient="vert"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C6E61-6900-4420-BBC1-C1BC01798534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55DFF-C421-422E-8F93-C55B886A2CF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sz="half" idx="1"/>
          </p:nvPr>
        </p:nvSpPr>
        <p:spPr>
          <a:xfrm>
            <a:off x="179512" y="404664"/>
            <a:ext cx="8788278" cy="2648906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b="1" dirty="0" smtClean="0">
                <a:solidFill>
                  <a:srgbClr val="990000"/>
                </a:solidFill>
              </a:rPr>
              <a:t>Arcidiocesi di Catania</a:t>
            </a:r>
          </a:p>
          <a:p>
            <a:pPr algn="ctr">
              <a:buNone/>
            </a:pPr>
            <a:r>
              <a:rPr lang="it-IT" b="1" i="1" dirty="0" smtClean="0">
                <a:solidFill>
                  <a:srgbClr val="990000"/>
                </a:solidFill>
              </a:rPr>
              <a:t>Chiesa Sinodale</a:t>
            </a:r>
          </a:p>
          <a:p>
            <a:pPr algn="ctr">
              <a:buNone/>
            </a:pPr>
            <a:r>
              <a:rPr lang="it-IT" b="1" i="1" dirty="0" smtClean="0">
                <a:solidFill>
                  <a:srgbClr val="990000"/>
                </a:solidFill>
              </a:rPr>
              <a:t>“Popolo e Pastori insieme”</a:t>
            </a:r>
          </a:p>
          <a:p>
            <a:pPr algn="ctr">
              <a:buNone/>
            </a:pPr>
            <a:r>
              <a:rPr lang="it-IT" b="1" i="1" dirty="0" smtClean="0">
                <a:solidFill>
                  <a:srgbClr val="990000"/>
                </a:solidFill>
              </a:rPr>
              <a:t>per divenire “Oasi di misericordia”</a:t>
            </a:r>
          </a:p>
          <a:p>
            <a:pPr algn="ctr">
              <a:buNone/>
            </a:pPr>
            <a:r>
              <a:rPr lang="it-IT" sz="3600" b="1" dirty="0" smtClean="0">
                <a:solidFill>
                  <a:srgbClr val="990000"/>
                </a:solidFill>
              </a:rPr>
              <a:t>MATERIALI</a:t>
            </a:r>
          </a:p>
        </p:txBody>
      </p:sp>
      <p:pic>
        <p:nvPicPr>
          <p:cNvPr id="18" name="Immagine 17" descr="logo_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20688"/>
            <a:ext cx="1386804" cy="177795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331640" y="4509120"/>
            <a:ext cx="6480720" cy="78319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 smtClean="0">
                <a:solidFill>
                  <a:srgbClr val="800000"/>
                </a:solidFill>
              </a:rPr>
              <a:t>Sinodalità</a:t>
            </a:r>
            <a:r>
              <a:rPr lang="it-IT" sz="4000" b="1" dirty="0" smtClean="0">
                <a:solidFill>
                  <a:srgbClr val="800000"/>
                </a:solidFill>
              </a:rPr>
              <a:t> stile e metodo</a:t>
            </a:r>
            <a:endParaRPr lang="it-IT" sz="40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egnaposto contenuto 10" descr="SDP_88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8491" b="5867"/>
          <a:stretch>
            <a:fillRect/>
          </a:stretch>
        </p:blipFill>
        <p:spPr>
          <a:xfrm>
            <a:off x="121790" y="1643050"/>
            <a:ext cx="8879366" cy="507209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253536"/>
            <a:ext cx="8858312" cy="1032324"/>
          </a:xfrm>
          <a:prstGeom prst="round2Same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it-IT" sz="6000" b="1" dirty="0" smtClean="0"/>
              <a:t>La progettazione</a:t>
            </a:r>
            <a:endParaRPr lang="it-IT" sz="6000" b="1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1406" y="1643050"/>
            <a:ext cx="8929750" cy="5072098"/>
          </a:xfrm>
          <a:solidFill>
            <a:schemeClr val="accent5">
              <a:lumMod val="50000"/>
              <a:alpha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it-IT" sz="2700" b="1" i="1" u="sng" dirty="0" smtClean="0"/>
              <a:t>Condivisione:</a:t>
            </a:r>
            <a:r>
              <a:rPr lang="it-IT" sz="2700" b="1" dirty="0" smtClean="0"/>
              <a:t>  quanto emerso  da un’assemblea che ha lavorato, discusso e progettato, deve essere portato all’attenzione di tutta la comunità. Si può convocare un’assemblea allargata, o divulgare una traccia, ma il dialogo interpersonale è sempre la via migliore per informare e coinvolgere le persone.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it-IT" sz="2700" b="1" i="1" u="sng" dirty="0" smtClean="0"/>
              <a:t> Verifica:</a:t>
            </a:r>
            <a:r>
              <a:rPr lang="it-IT" sz="2700" b="1" dirty="0" smtClean="0"/>
              <a:t>  che gli obiettivi fissati siano realmente messi in atto. È utile stabilire un incontro successivo in modo che tutti abbiano una scadenza e i propositi non cadano nel vuoto.</a:t>
            </a:r>
            <a:endParaRPr lang="it-IT" sz="2700" b="1" i="1" u="sng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CG1076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7430"/>
          <a:stretch>
            <a:fillRect/>
          </a:stretch>
        </p:blipFill>
        <p:spPr>
          <a:xfrm>
            <a:off x="96887" y="1214422"/>
            <a:ext cx="8933552" cy="5507760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000132"/>
          </a:xfrm>
        </p:spPr>
        <p:txBody>
          <a:bodyPr>
            <a:noAutofit/>
          </a:bodyPr>
          <a:lstStyle/>
          <a:p>
            <a:pPr algn="ctr"/>
            <a:r>
              <a:rPr lang="it-IT" sz="6000" b="1" dirty="0" smtClean="0"/>
              <a:t>POPOLO</a:t>
            </a:r>
            <a:endParaRPr lang="it-IT" sz="60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928694"/>
          </a:xfrm>
        </p:spPr>
        <p:txBody>
          <a:bodyPr>
            <a:noAutofit/>
          </a:bodyPr>
          <a:lstStyle/>
          <a:p>
            <a:pPr algn="ctr"/>
            <a:r>
              <a:rPr lang="it-IT" sz="6000" b="1" dirty="0" smtClean="0"/>
              <a:t>E PASTORI</a:t>
            </a:r>
            <a:endParaRPr lang="it-IT" sz="6000" b="1" dirty="0"/>
          </a:p>
        </p:txBody>
      </p:sp>
      <p:pic>
        <p:nvPicPr>
          <p:cNvPr id="5" name="Segnaposto contenuto 8" descr="Cei-Sognate-anche-voi-questa-Chiesa-il-sussidio-per-il-dopo-Convegno-di-Firenze_articleimag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8501122" cy="5528544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53536"/>
            <a:ext cx="8858312" cy="1032324"/>
          </a:xfrm>
        </p:spPr>
        <p:txBody>
          <a:bodyPr>
            <a:normAutofit/>
          </a:bodyPr>
          <a:lstStyle/>
          <a:p>
            <a:pPr algn="ctr"/>
            <a:r>
              <a:rPr lang="it-IT" sz="6000" b="1" dirty="0" smtClean="0"/>
              <a:t>INSIEME</a:t>
            </a:r>
            <a:endParaRPr lang="it-IT" sz="6000" b="1" dirty="0"/>
          </a:p>
        </p:txBody>
      </p:sp>
      <p:pic>
        <p:nvPicPr>
          <p:cNvPr id="8" name="Segnaposto contenuto 7" descr="IMG_20151110_1452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6667" b="3871"/>
          <a:stretch>
            <a:fillRect/>
          </a:stretch>
        </p:blipFill>
        <p:spPr>
          <a:xfrm>
            <a:off x="76901" y="1357298"/>
            <a:ext cx="8990198" cy="535785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Catania-672-ok-notte-Duomo-folla-.jpg"/>
          <p:cNvPicPr>
            <a:picLocks noChangeAspect="1"/>
          </p:cNvPicPr>
          <p:nvPr/>
        </p:nvPicPr>
        <p:blipFill>
          <a:blip r:embed="rId2" cstate="print"/>
          <a:srcRect t="1524" r="443"/>
          <a:stretch>
            <a:fillRect/>
          </a:stretch>
        </p:blipFill>
        <p:spPr>
          <a:xfrm>
            <a:off x="285720" y="2071678"/>
            <a:ext cx="8572560" cy="4616118"/>
          </a:xfrm>
          <a:prstGeom prst="rect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1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5720" y="285728"/>
            <a:ext cx="8643998" cy="1714513"/>
          </a:xfrm>
          <a:prstGeom prst="roundRect">
            <a:avLst/>
          </a:prstGeom>
          <a:ln w="76200">
            <a:solidFill>
              <a:srgbClr val="7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it-IT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 UNA CHIESA</a:t>
            </a:r>
            <a:b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SINODALE</a:t>
            </a:r>
            <a:endParaRPr lang="it-IT" sz="54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Immagine 11" descr="logo_foo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428604"/>
            <a:ext cx="1090132" cy="1397604"/>
          </a:xfrm>
          <a:prstGeom prst="rect">
            <a:avLst/>
          </a:prstGeom>
        </p:spPr>
      </p:pic>
      <p:pic>
        <p:nvPicPr>
          <p:cNvPr id="18" name="Immagine 17" descr="hqdefault.jpg"/>
          <p:cNvPicPr>
            <a:picLocks noChangeAspect="1"/>
          </p:cNvPicPr>
          <p:nvPr/>
        </p:nvPicPr>
        <p:blipFill>
          <a:blip r:embed="rId4" cstate="print"/>
          <a:srcRect l="1562" t="12500" r="56250" b="12500"/>
          <a:stretch>
            <a:fillRect/>
          </a:stretch>
        </p:blipFill>
        <p:spPr>
          <a:xfrm>
            <a:off x="357158" y="357166"/>
            <a:ext cx="1178726" cy="1571636"/>
          </a:xfrm>
          <a:prstGeom prst="round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headerC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8715436" cy="1458938"/>
          </a:xfrm>
          <a:prstGeom prst="round2Same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9" name="Picture 2" descr="C:\Users\Filippo\Chiesa Cattolica\PARROCCHIA\VISITA PASTORALE\IMMAGINI\stemm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995810" cy="1263918"/>
          </a:xfrm>
          <a:prstGeom prst="round2SameRect">
            <a:avLst/>
          </a:prstGeom>
          <a:solidFill>
            <a:schemeClr val="tx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</p:pic>
      <p:sp>
        <p:nvSpPr>
          <p:cNvPr id="12" name="CasellaDiTesto 11"/>
          <p:cNvSpPr txBox="1"/>
          <p:nvPr/>
        </p:nvSpPr>
        <p:spPr>
          <a:xfrm>
            <a:off x="214282" y="3000372"/>
            <a:ext cx="8786874" cy="2247424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3200" i="1" dirty="0" smtClean="0"/>
          </a:p>
          <a:p>
            <a:pPr algn="ctr"/>
            <a:r>
              <a:rPr lang="it-IT" sz="3200" i="1" dirty="0" smtClean="0"/>
              <a:t>UFFICIO PASTORALE DIOCESANO</a:t>
            </a:r>
          </a:p>
          <a:p>
            <a:pPr algn="ctr"/>
            <a:r>
              <a:rPr lang="it-IT" sz="4400" b="1" dirty="0" smtClean="0"/>
              <a:t>MATERIALI</a:t>
            </a:r>
          </a:p>
          <a:p>
            <a:endParaRPr lang="it-IT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347864" y="5805264"/>
            <a:ext cx="2617228" cy="8876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440" cap="flat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Ctr="1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it-IT" sz="1400" i="1" dirty="0" err="1" smtClean="0">
                <a:solidFill>
                  <a:srgbClr val="632523"/>
                </a:solidFill>
                <a:latin typeface="Calibri" charset="0"/>
              </a:rPr>
              <a:t>Pptx</a:t>
            </a:r>
            <a:r>
              <a:rPr lang="it-IT" sz="1400" i="1" dirty="0" smtClean="0">
                <a:solidFill>
                  <a:srgbClr val="632523"/>
                </a:solidFill>
                <a:latin typeface="Calibri" charset="0"/>
              </a:rPr>
              <a:t> a cura dei coniugi</a:t>
            </a:r>
            <a:endParaRPr lang="it-IT" sz="1400" i="1" dirty="0">
              <a:solidFill>
                <a:srgbClr val="632523"/>
              </a:solidFill>
              <a:latin typeface="Calibri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it-IT" sz="1400" i="1" dirty="0">
                <a:solidFill>
                  <a:srgbClr val="632523"/>
                </a:solidFill>
                <a:latin typeface="Calibri" charset="0"/>
              </a:rPr>
              <a:t>Filippo e </a:t>
            </a:r>
            <a:r>
              <a:rPr lang="it-IT" sz="1400" i="1" dirty="0" smtClean="0">
                <a:solidFill>
                  <a:srgbClr val="632523"/>
                </a:solidFill>
                <a:latin typeface="Calibri" charset="0"/>
              </a:rPr>
              <a:t>Graziella </a:t>
            </a:r>
            <a:r>
              <a:rPr lang="it-IT" sz="1400" i="1" dirty="0" err="1" smtClean="0">
                <a:solidFill>
                  <a:srgbClr val="632523"/>
                </a:solidFill>
                <a:latin typeface="Calibri" charset="0"/>
              </a:rPr>
              <a:t>Anfuso</a:t>
            </a:r>
            <a:endParaRPr lang="it-IT" sz="1400" i="1" dirty="0" smtClean="0">
              <a:solidFill>
                <a:srgbClr val="632523"/>
              </a:solidFill>
              <a:latin typeface="Calibri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it-IT" sz="1400" i="1" dirty="0" smtClean="0">
                <a:solidFill>
                  <a:srgbClr val="632523"/>
                </a:solidFill>
                <a:latin typeface="Calibri" charset="0"/>
              </a:rPr>
              <a:t>Delegati al 5° </a:t>
            </a:r>
            <a:r>
              <a:rPr lang="it-IT" sz="1400" i="1" dirty="0" err="1" smtClean="0">
                <a:solidFill>
                  <a:srgbClr val="632523"/>
                </a:solidFill>
                <a:latin typeface="Calibri" charset="0"/>
              </a:rPr>
              <a:t>C.E.N</a:t>
            </a:r>
            <a:r>
              <a:rPr lang="it-IT" sz="1400" i="1" dirty="0" smtClean="0">
                <a:solidFill>
                  <a:srgbClr val="632523"/>
                </a:solidFill>
                <a:latin typeface="Calibri" charset="0"/>
              </a:rPr>
              <a:t>.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it-IT" sz="1400" i="1" dirty="0" smtClean="0">
                <a:solidFill>
                  <a:srgbClr val="632523"/>
                </a:solidFill>
                <a:latin typeface="Calibri" charset="0"/>
              </a:rPr>
              <a:t>Arcidiocesi di Catania</a:t>
            </a:r>
            <a:endParaRPr lang="it-IT" sz="1400" i="1" dirty="0">
              <a:solidFill>
                <a:srgbClr val="632523"/>
              </a:solidFill>
              <a:latin typeface="Calibri" charset="0"/>
            </a:endParaRPr>
          </a:p>
        </p:txBody>
      </p:sp>
      <p:pic>
        <p:nvPicPr>
          <p:cNvPr id="1026" name="Picture 2" descr="C:\Users\Filippo\Desktop\immagini\100px-Coat_of_arms_of_Salvatore_Gristina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714752"/>
            <a:ext cx="991680" cy="1061098"/>
          </a:xfrm>
          <a:prstGeom prst="rect">
            <a:avLst/>
          </a:prstGeom>
          <a:noFill/>
        </p:spPr>
      </p:pic>
      <p:pic>
        <p:nvPicPr>
          <p:cNvPr id="8" name="Immagine 7" descr="12189713_1078099095558008_7201249937019194269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24" y="3714752"/>
            <a:ext cx="909462" cy="905328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Foto-Sussidio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871" y="214290"/>
            <a:ext cx="4184226" cy="5857916"/>
          </a:xfrm>
          <a:prstGeom prst="rect">
            <a:avLst/>
          </a:prstGeom>
          <a:ln w="76200">
            <a:solidFill>
              <a:srgbClr val="990000"/>
            </a:solidFill>
          </a:ln>
        </p:spPr>
      </p:pic>
      <p:pic>
        <p:nvPicPr>
          <p:cNvPr id="11" name="Immagine 10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14282" y="6213812"/>
            <a:ext cx="590506" cy="64418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500034" y="6211669"/>
            <a:ext cx="392909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it-IT" i="1" dirty="0" smtClean="0"/>
              <a:t>Sussidio CEI del</a:t>
            </a:r>
          </a:p>
          <a:p>
            <a:pPr algn="r"/>
            <a:r>
              <a:rPr lang="it-IT" i="1" dirty="0" smtClean="0"/>
              <a:t>5° Convegno Ecclesiale Nazionale</a:t>
            </a:r>
          </a:p>
        </p:txBody>
      </p:sp>
      <p:sp>
        <p:nvSpPr>
          <p:cNvPr id="5" name="Rettangolo 4"/>
          <p:cNvSpPr/>
          <p:nvPr/>
        </p:nvSpPr>
        <p:spPr>
          <a:xfrm>
            <a:off x="4429124" y="357166"/>
            <a:ext cx="457203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it-IT" sz="3000" b="1" dirty="0" smtClean="0"/>
              <a:t>Papa Francesco: “Proprio il cammino della </a:t>
            </a:r>
            <a:r>
              <a:rPr lang="it-IT" sz="3000" b="1" i="1" dirty="0" err="1" smtClean="0"/>
              <a:t>sinodalità</a:t>
            </a:r>
            <a:r>
              <a:rPr lang="it-IT" sz="3000" b="1" dirty="0" smtClean="0"/>
              <a:t> è il cammino che Dio si aspetta dalla Chiesa del terzo millennio”          </a:t>
            </a:r>
            <a:r>
              <a:rPr lang="it-IT" dirty="0" smtClean="0"/>
              <a:t>(50° DELL’ISTITUZIONE DEL SINODO DEI VESCOVI 17/10/2015).</a:t>
            </a:r>
          </a:p>
          <a:p>
            <a:pPr marL="54864">
              <a:spcBef>
                <a:spcPct val="0"/>
              </a:spcBef>
              <a:buFont typeface="Arial" pitchFamily="34" charset="0"/>
              <a:buChar char="•"/>
              <a:defRPr/>
            </a:pPr>
            <a:endParaRPr lang="it-IT" sz="3000" b="1" dirty="0" smtClean="0"/>
          </a:p>
          <a:p>
            <a:pPr marL="54864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it-IT" sz="3000" b="1" dirty="0" smtClean="0"/>
              <a:t>Cei: “</a:t>
            </a:r>
            <a:r>
              <a:rPr lang="it-IT" sz="3000" b="1" dirty="0" err="1" smtClean="0"/>
              <a:t>sinodalità</a:t>
            </a:r>
            <a:r>
              <a:rPr lang="it-IT" sz="3000" b="1" dirty="0" smtClean="0"/>
              <a:t>” come “metodo con cui rinnovare gli organismi di partecipazione”</a:t>
            </a:r>
            <a:endParaRPr lang="it-IT" sz="3000" b="1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251948"/>
            <a:ext cx="8858312" cy="1143000"/>
          </a:xfrm>
          <a:prstGeom prst="round2Same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6600" b="1" dirty="0" smtClean="0"/>
              <a:t>SINODALIT</a:t>
            </a:r>
            <a:r>
              <a:rPr lang="it-IT" sz="6600" b="1" dirty="0" smtClean="0">
                <a:latin typeface="Arial"/>
                <a:cs typeface="Arial"/>
              </a:rPr>
              <a:t>À</a:t>
            </a:r>
            <a:endParaRPr lang="it-IT" sz="6600" b="1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142844" y="1535113"/>
            <a:ext cx="4354544" cy="639762"/>
          </a:xfrm>
          <a:ln w="28575"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 algn="ctr"/>
            <a:endParaRPr lang="it-IT" sz="4400" b="1" dirty="0" smtClean="0"/>
          </a:p>
          <a:p>
            <a:pPr algn="ctr"/>
            <a:endParaRPr lang="it-IT" sz="4400" b="1" dirty="0" smtClean="0"/>
          </a:p>
          <a:p>
            <a:pPr algn="ctr"/>
            <a:r>
              <a:rPr lang="it-IT" sz="4400" b="1" dirty="0" smtClean="0"/>
              <a:t>STILE</a:t>
            </a:r>
            <a:endParaRPr lang="it-IT" sz="4400" b="1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356131" cy="639762"/>
          </a:xfrm>
          <a:ln w="28575"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it-IT" sz="4400" b="1" dirty="0" smtClean="0"/>
              <a:t>METODO</a:t>
            </a:r>
            <a:endParaRPr lang="it-IT" sz="4400" b="1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2"/>
          </p:nvPr>
        </p:nvSpPr>
        <p:spPr>
          <a:xfrm>
            <a:off x="142844" y="2362200"/>
            <a:ext cx="4354544" cy="3941763"/>
          </a:xfrm>
          <a:solidFill>
            <a:schemeClr val="accent5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endParaRPr lang="it-IT" sz="3500" b="1" i="1" dirty="0" smtClean="0"/>
          </a:p>
          <a:p>
            <a:r>
              <a:rPr lang="it-IT" sz="3500" b="1" i="1" dirty="0" smtClean="0"/>
              <a:t>UMILT</a:t>
            </a:r>
            <a:r>
              <a:rPr lang="it-IT" sz="3500" b="1" i="1" dirty="0" smtClean="0">
                <a:latin typeface="Arial"/>
                <a:cs typeface="Arial"/>
              </a:rPr>
              <a:t>À</a:t>
            </a:r>
          </a:p>
          <a:p>
            <a:endParaRPr lang="it-IT" sz="3500" b="1" i="1" dirty="0" smtClean="0">
              <a:latin typeface="Arial"/>
              <a:cs typeface="Arial"/>
            </a:endParaRPr>
          </a:p>
          <a:p>
            <a:r>
              <a:rPr lang="it-IT" sz="3500" b="1" i="1" dirty="0" smtClean="0">
                <a:latin typeface="Arial"/>
                <a:cs typeface="Arial"/>
              </a:rPr>
              <a:t>DISINTERESSE</a:t>
            </a:r>
          </a:p>
          <a:p>
            <a:endParaRPr lang="it-IT" sz="3500" b="1" i="1" dirty="0" smtClean="0">
              <a:latin typeface="Arial"/>
              <a:cs typeface="Arial"/>
            </a:endParaRPr>
          </a:p>
          <a:p>
            <a:r>
              <a:rPr lang="it-IT" sz="3500" b="1" i="1" dirty="0" smtClean="0">
                <a:latin typeface="Arial"/>
                <a:cs typeface="Arial"/>
              </a:rPr>
              <a:t>BEATITUDINI</a:t>
            </a:r>
            <a:endParaRPr lang="it-IT" sz="3500" b="1" i="1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356131" cy="3941763"/>
          </a:xfrm>
          <a:solidFill>
            <a:schemeClr val="accent5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endParaRPr lang="it-IT" sz="3500" b="1" i="1" dirty="0" smtClean="0"/>
          </a:p>
          <a:p>
            <a:r>
              <a:rPr lang="it-IT" sz="3500" b="1" i="1" dirty="0" smtClean="0"/>
              <a:t>PREPARAZIONE</a:t>
            </a:r>
          </a:p>
          <a:p>
            <a:pPr>
              <a:buNone/>
            </a:pPr>
            <a:endParaRPr lang="it-IT" sz="3500" b="1" i="1" dirty="0" smtClean="0"/>
          </a:p>
          <a:p>
            <a:r>
              <a:rPr lang="it-IT" sz="3500" b="1" i="1" dirty="0" smtClean="0"/>
              <a:t>ASCOLTO</a:t>
            </a:r>
          </a:p>
          <a:p>
            <a:pPr>
              <a:buNone/>
            </a:pPr>
            <a:endParaRPr lang="it-IT" sz="3500" b="1" i="1" dirty="0" smtClean="0"/>
          </a:p>
          <a:p>
            <a:r>
              <a:rPr lang="it-IT" sz="3300" b="1" i="1" dirty="0" smtClean="0"/>
              <a:t>PROGETTAZIONE</a:t>
            </a:r>
            <a:endParaRPr lang="it-IT" sz="3300" b="1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build="p" animBg="1"/>
      <p:bldP spid="6" grpId="0" build="p" animBg="1"/>
      <p:bldP spid="8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VOLTI-Firenze2015-H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500169"/>
            <a:ext cx="8715436" cy="5229262"/>
          </a:xfrm>
          <a:prstGeom prst="rect">
            <a:avLst/>
          </a:prstGeom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42844" y="1500174"/>
            <a:ext cx="8858312" cy="5214974"/>
          </a:xfrm>
          <a:solidFill>
            <a:schemeClr val="accent5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 fontScale="92500"/>
          </a:bodyPr>
          <a:lstStyle/>
          <a:p>
            <a:r>
              <a:rPr lang="it-IT" b="1" u="sng" dirty="0" smtClean="0">
                <a:solidFill>
                  <a:srgbClr val="EAF5F6"/>
                </a:solidFill>
              </a:rPr>
              <a:t>L’umiltà</a:t>
            </a:r>
            <a:r>
              <a:rPr lang="it-IT" b="1" dirty="0" smtClean="0">
                <a:solidFill>
                  <a:srgbClr val="EAF5F6"/>
                </a:solidFill>
              </a:rPr>
              <a:t>: ci si disponga senza voler imporre la propria visione, senza pregiudizi nei confronti dei presenti, con il desiderio, invece, di crescere nella comunione </a:t>
            </a:r>
            <a:r>
              <a:rPr lang="it-IT" b="1" dirty="0" err="1" smtClean="0">
                <a:solidFill>
                  <a:srgbClr val="EAF5F6"/>
                </a:solidFill>
                <a:latin typeface="Calibri"/>
              </a:rPr>
              <a:t>‹‹</a:t>
            </a:r>
            <a:r>
              <a:rPr lang="it-IT" b="1" dirty="0" smtClean="0">
                <a:solidFill>
                  <a:srgbClr val="EAF5F6"/>
                </a:solidFill>
                <a:latin typeface="Calibri"/>
              </a:rPr>
              <a:t> </a:t>
            </a:r>
            <a:r>
              <a:rPr lang="it-IT" b="1" i="1" dirty="0" smtClean="0">
                <a:solidFill>
                  <a:srgbClr val="EAF5F6"/>
                </a:solidFill>
              </a:rPr>
              <a:t>ciascuno di voi, con tutta umiltà, consideri gli altri superiori a se stesso </a:t>
            </a:r>
            <a:r>
              <a:rPr lang="it-IT" b="1" i="1" dirty="0" err="1" smtClean="0">
                <a:solidFill>
                  <a:srgbClr val="EAF5F6"/>
                </a:solidFill>
                <a:latin typeface="Calibri"/>
              </a:rPr>
              <a:t>››</a:t>
            </a:r>
            <a:r>
              <a:rPr lang="it-IT" b="1" i="1" dirty="0" smtClean="0">
                <a:solidFill>
                  <a:srgbClr val="EAF5F6"/>
                </a:solidFill>
              </a:rPr>
              <a:t> (Fil 2, 3-4).</a:t>
            </a:r>
          </a:p>
          <a:p>
            <a:r>
              <a:rPr lang="it-IT" b="1" u="sng" dirty="0" smtClean="0">
                <a:solidFill>
                  <a:srgbClr val="EAF5F6"/>
                </a:solidFill>
              </a:rPr>
              <a:t>Il disinteresse</a:t>
            </a:r>
            <a:r>
              <a:rPr lang="it-IT" b="1" i="1" dirty="0" smtClean="0">
                <a:solidFill>
                  <a:srgbClr val="EAF5F6"/>
                </a:solidFill>
              </a:rPr>
              <a:t>: </a:t>
            </a:r>
            <a:r>
              <a:rPr lang="it-IT" b="1" i="1" dirty="0" err="1" smtClean="0">
                <a:solidFill>
                  <a:srgbClr val="EAF5F6"/>
                </a:solidFill>
                <a:latin typeface="Calibri"/>
              </a:rPr>
              <a:t>‹‹</a:t>
            </a:r>
            <a:r>
              <a:rPr lang="it-IT" b="1" i="1" dirty="0" smtClean="0">
                <a:solidFill>
                  <a:srgbClr val="EAF5F6"/>
                </a:solidFill>
                <a:latin typeface="Calibri"/>
              </a:rPr>
              <a:t> Ciascuno non cerchi l’interesse proprio, ma anche quello degli altri </a:t>
            </a:r>
            <a:r>
              <a:rPr lang="it-IT" b="1" i="1" dirty="0" err="1" smtClean="0">
                <a:solidFill>
                  <a:srgbClr val="EAF5F6"/>
                </a:solidFill>
                <a:latin typeface="Calibri"/>
              </a:rPr>
              <a:t>››</a:t>
            </a:r>
            <a:r>
              <a:rPr lang="it-IT" b="1" i="1" dirty="0" smtClean="0">
                <a:solidFill>
                  <a:srgbClr val="EAF5F6"/>
                </a:solidFill>
                <a:latin typeface="Calibri"/>
              </a:rPr>
              <a:t> (Fil 2,4)</a:t>
            </a:r>
            <a:r>
              <a:rPr lang="it-IT" b="1" dirty="0" smtClean="0">
                <a:solidFill>
                  <a:srgbClr val="EAF5F6"/>
                </a:solidFill>
                <a:latin typeface="Calibri"/>
              </a:rPr>
              <a:t>. Dobbiamo andare contro tutti gli egoismi e produrre bene comune (cfr. Compendio Dottrina Sociale della Chiesa pag. 89-91).</a:t>
            </a:r>
          </a:p>
          <a:p>
            <a:r>
              <a:rPr lang="it-IT" b="1" u="sng" dirty="0" smtClean="0">
                <a:solidFill>
                  <a:srgbClr val="EAF5F6"/>
                </a:solidFill>
                <a:latin typeface="Calibri"/>
              </a:rPr>
              <a:t>Beatitudini</a:t>
            </a:r>
            <a:r>
              <a:rPr lang="it-IT" b="1" dirty="0" smtClean="0">
                <a:solidFill>
                  <a:srgbClr val="EAF5F6"/>
                </a:solidFill>
                <a:latin typeface="Calibri"/>
              </a:rPr>
              <a:t>: Papa Francesco (5°C.E.N.) “Nelle beatitudini il Signore ci indica il cammino</a:t>
            </a:r>
            <a:r>
              <a:rPr lang="it-IT" sz="2600" b="1" dirty="0" smtClean="0">
                <a:latin typeface="Calibri"/>
              </a:rPr>
              <a:t>” </a:t>
            </a:r>
            <a:r>
              <a:rPr lang="it-IT" sz="2600" b="1" i="1" dirty="0" smtClean="0"/>
              <a:t>(cfr. Mt 5,1 e 14,14; Mc 6,32-34; </a:t>
            </a:r>
            <a:r>
              <a:rPr lang="it-IT" sz="2600" b="1" i="1" dirty="0" err="1" smtClean="0"/>
              <a:t>Lc</a:t>
            </a:r>
            <a:r>
              <a:rPr lang="it-IT" sz="2600" b="1" i="1" dirty="0" smtClean="0"/>
              <a:t> 6,17-19; </a:t>
            </a:r>
            <a:r>
              <a:rPr lang="it-IT" sz="2600" b="1" i="1" dirty="0" err="1" smtClean="0"/>
              <a:t>Gv</a:t>
            </a:r>
            <a:r>
              <a:rPr lang="it-IT" sz="2600" b="1" i="1" dirty="0" smtClean="0"/>
              <a:t> 6,2-5).</a:t>
            </a:r>
            <a:endParaRPr lang="it-IT" sz="2600" b="1" i="1" dirty="0" smtClean="0">
              <a:latin typeface="Calibri"/>
            </a:endParaRPr>
          </a:p>
          <a:p>
            <a:endParaRPr lang="it-IT" sz="2400" b="1" dirty="0" smtClean="0"/>
          </a:p>
          <a:p>
            <a:endParaRPr lang="it-IT" sz="2400" b="1" i="1" dirty="0" smtClean="0"/>
          </a:p>
          <a:p>
            <a:endParaRPr lang="it-IT" b="1" i="1" dirty="0" smtClean="0"/>
          </a:p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  <a:prstGeom prst="round2Same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/>
          <a:p>
            <a:pPr algn="l"/>
            <a:r>
              <a:rPr lang="it-IT" sz="5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STILE SINODALE</a:t>
            </a:r>
            <a:endParaRPr lang="it-IT" sz="5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  <a:prstGeom prst="round2Same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/>
          <a:p>
            <a:pPr algn="l"/>
            <a:r>
              <a:rPr lang="it-IT" sz="5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IL METODO SINODALE</a:t>
            </a:r>
            <a:endParaRPr lang="it-IT" sz="5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sz="half" idx="2"/>
          </p:nvPr>
        </p:nvSpPr>
        <p:spPr>
          <a:xfrm>
            <a:off x="142844" y="6215082"/>
            <a:ext cx="8715436" cy="500066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it-IT" b="1" dirty="0" smtClean="0">
                <a:solidFill>
                  <a:srgbClr val="EAF5F6"/>
                </a:solidFill>
              </a:rPr>
              <a:t>PREPARAZIONE – ASCOLTO - PROGETTAZIONE</a:t>
            </a:r>
            <a:endParaRPr lang="it-IT" b="1" dirty="0">
              <a:solidFill>
                <a:srgbClr val="EAF5F6"/>
              </a:solidFill>
            </a:endParaRPr>
          </a:p>
        </p:txBody>
      </p:sp>
      <p:pic>
        <p:nvPicPr>
          <p:cNvPr id="10" name="Segnaposto contenuto 9" descr="SDP_91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643050"/>
            <a:ext cx="6807928" cy="4500594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071570"/>
          </a:xfrm>
          <a:prstGeom prst="round2Same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it-IT" sz="6000" b="1" dirty="0" smtClean="0"/>
              <a:t>La preparazione</a:t>
            </a:r>
            <a:endParaRPr lang="it-IT" sz="6000" b="1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928794" y="1357298"/>
            <a:ext cx="7072362" cy="5357850"/>
          </a:xfrm>
          <a:solidFill>
            <a:schemeClr val="accent5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000" b="1" i="1" u="sng" dirty="0" smtClean="0"/>
              <a:t>Riflessione personale</a:t>
            </a:r>
            <a:r>
              <a:rPr lang="it-IT" sz="2000" b="1" i="1" dirty="0" smtClean="0"/>
              <a:t>: </a:t>
            </a:r>
            <a:r>
              <a:rPr lang="it-IT" sz="2000" b="1" dirty="0" smtClean="0"/>
              <a:t>presuppone che ogni partecipante sia preventivamente informato sugli argomenti che verranno trattati e sugli obiettivi prefissi (</a:t>
            </a:r>
            <a:r>
              <a:rPr lang="it-IT" sz="2000" b="1" dirty="0" err="1" smtClean="0"/>
              <a:t>o.d.g.</a:t>
            </a:r>
            <a:r>
              <a:rPr lang="it-IT" sz="2000" b="1" dirty="0" smtClean="0"/>
              <a:t>).</a:t>
            </a:r>
          </a:p>
          <a:p>
            <a:r>
              <a:rPr lang="it-IT" sz="2000" b="1" i="1" u="sng" dirty="0" smtClean="0"/>
              <a:t>Preghiera</a:t>
            </a:r>
            <a:r>
              <a:rPr lang="it-IT" sz="2000" b="1" i="1" dirty="0" smtClean="0"/>
              <a:t>:</a:t>
            </a:r>
            <a:r>
              <a:rPr lang="it-IT" sz="2000" b="1" i="1" dirty="0"/>
              <a:t> </a:t>
            </a:r>
            <a:r>
              <a:rPr lang="it-IT" sz="2000" b="1" dirty="0" smtClean="0"/>
              <a:t>partecipare ad un tavolo dopo aver pregato per se e per coloro che vi prendono parte, significa viverlo in modo più pieno e profondo, limitando i giudizi ed evitando inutili critiche. </a:t>
            </a:r>
          </a:p>
          <a:p>
            <a:r>
              <a:rPr lang="it-IT" sz="2000" b="1" dirty="0" smtClean="0"/>
              <a:t>“Fate tutto senza mormorazioni e senza critiche” (Fil 2,14).</a:t>
            </a:r>
          </a:p>
          <a:p>
            <a:r>
              <a:rPr lang="it-IT" sz="2000" b="1" i="1" u="sng" dirty="0" smtClean="0"/>
              <a:t>Umiltà</a:t>
            </a:r>
            <a:r>
              <a:rPr lang="it-IT" sz="2000" b="1" i="1" dirty="0" smtClean="0"/>
              <a:t>: </a:t>
            </a:r>
            <a:r>
              <a:rPr lang="it-IT" sz="2000" b="1" dirty="0" smtClean="0"/>
              <a:t>prevede di non supporre di conoscere già tutto, desiderio di ascoltare, di capire, e non di far prevalere la propria idea, evitando fretta e orgoglio. </a:t>
            </a:r>
          </a:p>
          <a:p>
            <a:r>
              <a:rPr lang="it-IT" sz="2000" b="1" u="sng" dirty="0" smtClean="0"/>
              <a:t>“Non disertiamo le nostre riunioni</a:t>
            </a:r>
            <a:r>
              <a:rPr lang="it-IT" sz="2000" b="1" dirty="0" smtClean="0"/>
              <a:t>, come alcuni hanno l'abitudine di fare, ma esortiamoci a </a:t>
            </a:r>
            <a:r>
              <a:rPr lang="it-IT" sz="2000" b="1" dirty="0" err="1" smtClean="0"/>
              <a:t>vicenda…</a:t>
            </a:r>
            <a:r>
              <a:rPr lang="it-IT" sz="2000" b="1" dirty="0" smtClean="0"/>
              <a:t>” (</a:t>
            </a:r>
            <a:r>
              <a:rPr lang="it-IT" sz="2000" b="1" dirty="0" err="1" smtClean="0"/>
              <a:t>Eb</a:t>
            </a:r>
            <a:r>
              <a:rPr lang="it-IT" sz="2000" b="1" dirty="0" smtClean="0"/>
              <a:t> 10, 25) </a:t>
            </a:r>
            <a:endParaRPr lang="it-IT" sz="2000" b="1" i="1" dirty="0" smtClean="0"/>
          </a:p>
        </p:txBody>
      </p:sp>
      <p:pic>
        <p:nvPicPr>
          <p:cNvPr id="6" name="Picture 4" descr="gesu_deserto"/>
          <p:cNvPicPr>
            <a:picLocks noChangeAspect="1" noChangeArrowheads="1"/>
          </p:cNvPicPr>
          <p:nvPr/>
        </p:nvPicPr>
        <p:blipFill>
          <a:blip r:embed="rId2" cstate="print"/>
          <a:srcRect l="29102" r="33374" b="1085"/>
          <a:stretch>
            <a:fillRect/>
          </a:stretch>
        </p:blipFill>
        <p:spPr>
          <a:xfrm>
            <a:off x="142844" y="1357298"/>
            <a:ext cx="1714512" cy="536098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7" descr="SDP_04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5339" r="1596" b="5896"/>
          <a:stretch>
            <a:fillRect/>
          </a:stretch>
        </p:blipFill>
        <p:spPr>
          <a:xfrm>
            <a:off x="142844" y="1428736"/>
            <a:ext cx="8858312" cy="5286412"/>
          </a:xfrm>
          <a:prstGeom prst="rect">
            <a:avLst/>
          </a:prstGeom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42844" y="1428736"/>
            <a:ext cx="8858312" cy="5286412"/>
          </a:xfrm>
          <a:solidFill>
            <a:schemeClr val="accent5">
              <a:lumMod val="50000"/>
              <a:alpha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3000" b="1" dirty="0" err="1" smtClean="0">
                <a:latin typeface="Calibri"/>
              </a:rPr>
              <a:t>‹‹</a:t>
            </a:r>
            <a:r>
              <a:rPr lang="it-IT" sz="3000" b="1" dirty="0" smtClean="0">
                <a:latin typeface="Calibri"/>
              </a:rPr>
              <a:t> Fate bene attenzione a come ascoltate </a:t>
            </a:r>
            <a:r>
              <a:rPr lang="it-IT" sz="3000" b="1" dirty="0" err="1" smtClean="0">
                <a:latin typeface="Calibri"/>
              </a:rPr>
              <a:t>››</a:t>
            </a:r>
            <a:r>
              <a:rPr lang="it-IT" sz="3000" b="1" dirty="0" smtClean="0">
                <a:latin typeface="Calibri"/>
              </a:rPr>
              <a:t> (</a:t>
            </a:r>
            <a:r>
              <a:rPr lang="it-IT" sz="3000" b="1" dirty="0" err="1" smtClean="0">
                <a:latin typeface="Calibri"/>
              </a:rPr>
              <a:t>Lc</a:t>
            </a:r>
            <a:r>
              <a:rPr lang="it-IT" sz="3000" b="1" dirty="0" smtClean="0">
                <a:latin typeface="Calibri"/>
              </a:rPr>
              <a:t> 8,18). Per un buon ascolto (attivo) occorrono </a:t>
            </a:r>
            <a:r>
              <a:rPr lang="it-IT" sz="3000" b="1" i="1" u="sng" dirty="0" smtClean="0">
                <a:latin typeface="Calibri"/>
              </a:rPr>
              <a:t>Regole</a:t>
            </a:r>
            <a:r>
              <a:rPr lang="it-IT" sz="3000" b="1" i="1" dirty="0" smtClean="0">
                <a:latin typeface="Calibri"/>
              </a:rPr>
              <a:t> </a:t>
            </a:r>
            <a:r>
              <a:rPr lang="it-IT" sz="3000" b="1" dirty="0" smtClean="0">
                <a:latin typeface="Calibri"/>
              </a:rPr>
              <a:t>che un moderatore deve fare rispettare. </a:t>
            </a:r>
          </a:p>
          <a:p>
            <a:pPr marL="514350" indent="-514350">
              <a:buAutoNum type="arabicParenR"/>
            </a:pPr>
            <a:r>
              <a:rPr lang="it-IT" sz="3000" b="1" i="1" u="sng" dirty="0" smtClean="0">
                <a:latin typeface="Calibri"/>
              </a:rPr>
              <a:t>La puntualità</a:t>
            </a:r>
            <a:r>
              <a:rPr lang="it-IT" sz="3000" b="1" i="1" dirty="0" smtClean="0">
                <a:latin typeface="Calibri"/>
              </a:rPr>
              <a:t>: </a:t>
            </a:r>
            <a:r>
              <a:rPr lang="it-IT" sz="3000" b="1" dirty="0" smtClean="0">
                <a:latin typeface="Calibri"/>
              </a:rPr>
              <a:t>segno di rispetto per gli altri.</a:t>
            </a:r>
          </a:p>
          <a:p>
            <a:pPr marL="514350" indent="-514350">
              <a:buAutoNum type="arabicParenR"/>
            </a:pPr>
            <a:r>
              <a:rPr lang="it-IT" sz="3000" b="1" i="1" u="sng" dirty="0" smtClean="0">
                <a:latin typeface="Calibri"/>
              </a:rPr>
              <a:t>La gestione del tempo</a:t>
            </a:r>
            <a:r>
              <a:rPr lang="it-IT" sz="3000" b="1" i="1" dirty="0" smtClean="0">
                <a:latin typeface="Calibri"/>
              </a:rPr>
              <a:t>: </a:t>
            </a:r>
            <a:r>
              <a:rPr lang="it-IT" sz="3000" b="1" dirty="0" smtClean="0">
                <a:latin typeface="Calibri"/>
              </a:rPr>
              <a:t>non deve avvenire che pochi occupino tutto lo spazio. Chi guida il lavoro comune scandisca i tempi e, se necessario, stimoli il dibattito e lo orienti.</a:t>
            </a:r>
          </a:p>
          <a:p>
            <a:pPr marL="514350" indent="-514350">
              <a:buFont typeface="Wingdings 2"/>
              <a:buAutoNum type="arabicParenR"/>
            </a:pPr>
            <a:r>
              <a:rPr lang="it-IT" sz="3000" b="1" i="1" u="sng" dirty="0" smtClean="0"/>
              <a:t>L’ attenzione:</a:t>
            </a:r>
            <a:r>
              <a:rPr lang="it-IT" sz="3000" b="1" i="1" dirty="0" smtClean="0"/>
              <a:t>  </a:t>
            </a:r>
            <a:r>
              <a:rPr lang="it-IT" sz="3000" b="1" dirty="0" smtClean="0"/>
              <a:t>chi parla percepisce l’assenza di concentrazione da parte degli astanti, o la partecipazione attiva.</a:t>
            </a:r>
            <a:r>
              <a:rPr lang="it-IT" sz="3000" b="1" dirty="0" smtClean="0">
                <a:latin typeface="Calibri"/>
              </a:rPr>
              <a:t> 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253536"/>
            <a:ext cx="8858312" cy="1032324"/>
          </a:xfrm>
          <a:prstGeom prst="round2Same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it-IT" sz="5600" b="1" dirty="0" smtClean="0"/>
              <a:t>L’ascolto e le sue regole</a:t>
            </a:r>
            <a:endParaRPr lang="it-IT" sz="56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10" descr="SDP_91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799" t="7217" b="7391"/>
          <a:stretch>
            <a:fillRect/>
          </a:stretch>
        </p:blipFill>
        <p:spPr>
          <a:xfrm>
            <a:off x="161295" y="1643050"/>
            <a:ext cx="8773814" cy="5037442"/>
          </a:xfrm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42844" y="1571612"/>
            <a:ext cx="8858312" cy="5143536"/>
          </a:xfrm>
          <a:solidFill>
            <a:schemeClr val="accent5">
              <a:lumMod val="50000"/>
              <a:alpha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 startAt="4"/>
            </a:pPr>
            <a:r>
              <a:rPr lang="it-IT" b="1" i="1" u="sng" dirty="0" smtClean="0"/>
              <a:t>La disposizione e il numero dei partecipanti :</a:t>
            </a:r>
            <a:r>
              <a:rPr lang="it-IT" b="1" i="1" dirty="0" smtClean="0"/>
              <a:t>    </a:t>
            </a:r>
            <a:r>
              <a:rPr lang="it-IT" b="1" dirty="0" smtClean="0"/>
              <a:t>discutere a piccoli gruppi, e solo in seguito si mettano in comune le conclusioni.                                                          </a:t>
            </a:r>
          </a:p>
          <a:p>
            <a:pPr marL="514350" indent="-514350">
              <a:buFont typeface="+mj-lt"/>
              <a:buAutoNum type="arabicParenR" startAt="4"/>
            </a:pPr>
            <a:r>
              <a:rPr lang="it-IT" b="1" i="1" u="sng" dirty="0" smtClean="0"/>
              <a:t>Evitare di chiacchierare </a:t>
            </a:r>
            <a:r>
              <a:rPr lang="it-IT" b="1" dirty="0" smtClean="0"/>
              <a:t>o commentare “in diretta”  con i vicini ciò che si sta dicendo. </a:t>
            </a:r>
          </a:p>
          <a:p>
            <a:pPr marL="514350" indent="-514350">
              <a:buFont typeface="+mj-lt"/>
              <a:buAutoNum type="arabicParenR" startAt="4"/>
            </a:pPr>
            <a:r>
              <a:rPr lang="it-IT" b="1" i="1" u="sng" dirty="0" smtClean="0"/>
              <a:t>Evitare di consultare il proprio cellulare </a:t>
            </a:r>
            <a:r>
              <a:rPr lang="it-IT" b="1" dirty="0" smtClean="0"/>
              <a:t>o di inviare messaggi, in segno di rispetto e attenzione. </a:t>
            </a:r>
          </a:p>
          <a:p>
            <a:pPr marL="514350" indent="-514350">
              <a:buFont typeface="+mj-lt"/>
              <a:buAutoNum type="arabicParenR" startAt="4"/>
            </a:pPr>
            <a:r>
              <a:rPr lang="it-IT" b="1" i="1" u="sng" dirty="0" smtClean="0"/>
              <a:t>Cercare di capire </a:t>
            </a:r>
            <a:r>
              <a:rPr lang="it-IT" b="1" dirty="0" smtClean="0"/>
              <a:t>ciò che l’altro pensa o propone.</a:t>
            </a:r>
          </a:p>
          <a:p>
            <a:pPr marL="514350" indent="-514350">
              <a:buFont typeface="+mj-lt"/>
              <a:buAutoNum type="arabicParenR" startAt="4"/>
            </a:pPr>
            <a:r>
              <a:rPr lang="it-IT" b="1" i="1" u="sng" dirty="0" smtClean="0"/>
              <a:t>L’attualizzazione</a:t>
            </a:r>
            <a:r>
              <a:rPr lang="it-IT" b="1" i="1" dirty="0" smtClean="0"/>
              <a:t>: </a:t>
            </a:r>
            <a:r>
              <a:rPr lang="it-IT" b="1" dirty="0" smtClean="0"/>
              <a:t>fare un vero discernimento partendo da un’attenta lettura e interpretazione della realtà.    </a:t>
            </a:r>
          </a:p>
          <a:p>
            <a:pPr marL="514350" indent="-514350">
              <a:buFont typeface="+mj-lt"/>
              <a:buAutoNum type="arabicParenR" startAt="4"/>
            </a:pPr>
            <a:endParaRPr lang="it-IT" b="1" i="1" u="sng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253536"/>
            <a:ext cx="8858312" cy="1032324"/>
          </a:xfrm>
          <a:prstGeom prst="round2Same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it-IT" sz="5600" b="1" dirty="0" smtClean="0"/>
              <a:t>L’ascolto e le sue regole</a:t>
            </a:r>
            <a:endParaRPr lang="it-IT" sz="56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SDP_88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587" t="13411" r="1604"/>
          <a:stretch>
            <a:fillRect/>
          </a:stretch>
        </p:blipFill>
        <p:spPr>
          <a:xfrm>
            <a:off x="142844" y="1500174"/>
            <a:ext cx="8858312" cy="5143512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253536"/>
            <a:ext cx="8858312" cy="1032324"/>
          </a:xfrm>
          <a:prstGeom prst="round2Same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it-IT" sz="6000" b="1" dirty="0" smtClean="0"/>
              <a:t>La progettazione</a:t>
            </a:r>
            <a:endParaRPr lang="it-IT" sz="6000" b="1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42844" y="1428736"/>
            <a:ext cx="8858312" cy="5214974"/>
          </a:xfrm>
          <a:solidFill>
            <a:schemeClr val="accent5">
              <a:lumMod val="50000"/>
              <a:alpha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marL="514350" indent="-514350"/>
            <a:r>
              <a:rPr lang="it-IT" sz="3200" b="1" dirty="0" smtClean="0"/>
              <a:t>Non possiamo limitarci ad una analisi dei problemi, occorre formulare delle conclusioni operative.                                          </a:t>
            </a:r>
            <a:endParaRPr lang="it-IT" sz="3000" b="1" i="1" u="sng" dirty="0" smtClean="0"/>
          </a:p>
          <a:p>
            <a:pPr marL="514350" indent="-514350">
              <a:buFont typeface="+mj-lt"/>
              <a:buAutoNum type="arabicPeriod"/>
            </a:pPr>
            <a:r>
              <a:rPr lang="it-IT" sz="3000" b="1" i="1" u="sng" dirty="0" smtClean="0"/>
              <a:t>Concretezza:</a:t>
            </a:r>
            <a:r>
              <a:rPr lang="it-IT" sz="3000" b="1" dirty="0" smtClean="0"/>
              <a:t> si deve arrivare a proposte concrete e attuabili, sostenibili dal punto di vista economico e da quello gestionale, il che richiede di definire le competenze e individuare, tra i presenti o tra le persone che potrebbero essere coinvolte, chi possa prendersi cura di un determinato progetto e se ne faccia responsabile.</a:t>
            </a:r>
            <a:endParaRPr lang="it-IT" sz="3000" b="1" i="1" u="sng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ssia">
  <a:themeElements>
    <a:clrScheme name="Personalizzato 1">
      <a:dk1>
        <a:srgbClr val="0070C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Galassi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alassi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2033</TotalTime>
  <Words>731</Words>
  <Application>Microsoft Office PowerPoint</Application>
  <PresentationFormat>Presentazione su schermo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15</vt:i4>
      </vt:variant>
    </vt:vector>
  </HeadingPairs>
  <TitlesOfParts>
    <vt:vector size="17" baseType="lpstr">
      <vt:lpstr>Galassia</vt:lpstr>
      <vt:lpstr>Personalizza struttura</vt:lpstr>
      <vt:lpstr>Diapositiva 1</vt:lpstr>
      <vt:lpstr>Diapositiva 2</vt:lpstr>
      <vt:lpstr>SINODALITÀ</vt:lpstr>
      <vt:lpstr>STILE SINODALE</vt:lpstr>
      <vt:lpstr>IL METODO SINODALE</vt:lpstr>
      <vt:lpstr>La preparazione</vt:lpstr>
      <vt:lpstr>L’ascolto e le sue regole</vt:lpstr>
      <vt:lpstr>L’ascolto e le sue regole</vt:lpstr>
      <vt:lpstr>La progettazione</vt:lpstr>
      <vt:lpstr>La progettazione</vt:lpstr>
      <vt:lpstr>POPOLO</vt:lpstr>
      <vt:lpstr>E PASTORI</vt:lpstr>
      <vt:lpstr>INSIEME</vt:lpstr>
      <vt:lpstr> PER UNA CHIESA SINODALE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Filippo</dc:creator>
  <cp:lastModifiedBy>barba</cp:lastModifiedBy>
  <cp:revision>566</cp:revision>
  <dcterms:created xsi:type="dcterms:W3CDTF">2016-05-06T17:13:52Z</dcterms:created>
  <dcterms:modified xsi:type="dcterms:W3CDTF">2016-11-30T08:47:42Z</dcterms:modified>
</cp:coreProperties>
</file>