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59" r:id="rId4"/>
    <p:sldId id="260" r:id="rId5"/>
    <p:sldId id="261" r:id="rId6"/>
    <p:sldId id="262" r:id="rId7"/>
    <p:sldId id="263" r:id="rId8"/>
    <p:sldId id="273" r:id="rId9"/>
    <p:sldId id="265" r:id="rId10"/>
    <p:sldId id="275" r:id="rId11"/>
    <p:sldId id="268" r:id="rId12"/>
    <p:sldId id="272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12/03/2015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12/03/2015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12/03/2015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12/03/2015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12/03/2015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5CC-FCF2-4FA8-9A89-44B187F78295}" type="datetimeFigureOut">
              <a:rPr lang="it-IT" smtClean="0"/>
              <a:pPr/>
              <a:t>12/03/2015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D5CC-FCF2-4FA8-9A89-44B187F78295}" type="datetimeFigureOut">
              <a:rPr lang="it-IT" smtClean="0"/>
              <a:pPr/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F9E6-C3A8-49A2-8F35-918DE56EECE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571472" y="1285860"/>
            <a:ext cx="7858180" cy="5429288"/>
          </a:xfrm>
        </p:spPr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Garamond-Bold-SC700"/>
              </a:rPr>
              <a:t>Convegno dei Delegati Diocesani</a:t>
            </a:r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Garamond-Bold-SC700"/>
              </a:rPr>
              <a:t>al 5° Convegno Ecclesiale Nazionale</a:t>
            </a:r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b="1" dirty="0" smtClean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AGaramond-Bold"/>
              </a:rPr>
              <a:t>In Gesù Cristo</a:t>
            </a:r>
            <a:endParaRPr lang="it-IT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b="1" dirty="0" smtClean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AGaramond-Bold"/>
              </a:rPr>
              <a:t>il nuovo umanesimo</a:t>
            </a:r>
            <a:endParaRPr lang="it-IT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Garamond-BoldItalic-SC700"/>
              </a:rPr>
              <a:t>La “via” siciliana</a:t>
            </a:r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Garamond-BoldItalic-SC700"/>
              </a:rPr>
              <a:t>per convenire a Firenze</a:t>
            </a:r>
            <a:endParaRPr lang="it-IT" sz="2000" b="1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AGaramond-Bold-SC70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Garamond-Bold-SC700"/>
              </a:rPr>
              <a:t>Cefalù, Costa Verde Hotel</a:t>
            </a:r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Garamond-Bold-SC700"/>
              </a:rPr>
              <a:t>16-18 gennaio 2015</a:t>
            </a:r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68" cy="928694"/>
          </a:xfrm>
          <a:noFill/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A50021"/>
                </a:solidFill>
              </a:rPr>
              <a:t>Conferenza Episcopale Siciliana</a:t>
            </a:r>
            <a:endParaRPr lang="it-IT" sz="4000" dirty="0">
              <a:solidFill>
                <a:srgbClr val="A5002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26516" y="5572140"/>
            <a:ext cx="6217318" cy="1055608"/>
          </a:xfrm>
          <a:prstGeom prst="roundRect">
            <a:avLst/>
          </a:prstGeom>
          <a:solidFill>
            <a:srgbClr val="A50021"/>
          </a:solidFill>
          <a:ln w="28575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Contributo dei delegati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dell’Arcidiocesi di Catania</a:t>
            </a:r>
          </a:p>
        </p:txBody>
      </p:sp>
      <p:pic>
        <p:nvPicPr>
          <p:cNvPr id="2050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715016"/>
            <a:ext cx="642942" cy="816040"/>
          </a:xfrm>
          <a:prstGeom prst="rect">
            <a:avLst/>
          </a:prstGeom>
          <a:noFill/>
        </p:spPr>
      </p:pic>
      <p:pic>
        <p:nvPicPr>
          <p:cNvPr id="19" name="Immagine 1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572140"/>
            <a:ext cx="876322" cy="955986"/>
          </a:xfrm>
          <a:prstGeom prst="rect">
            <a:avLst/>
          </a:prstGeom>
        </p:spPr>
      </p:pic>
      <p:pic>
        <p:nvPicPr>
          <p:cNvPr id="12" name="Immagine 11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90" y="163651"/>
            <a:ext cx="838190" cy="914388"/>
          </a:xfrm>
          <a:prstGeom prst="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</p:pic>
      <p:pic>
        <p:nvPicPr>
          <p:cNvPr id="13" name="Immagine 12" descr="logocesi.gif"/>
          <p:cNvPicPr>
            <a:picLocks noChangeAspect="1"/>
          </p:cNvPicPr>
          <p:nvPr/>
        </p:nvPicPr>
        <p:blipFill>
          <a:blip r:embed="rId4"/>
          <a:srcRect r="1316"/>
          <a:stretch>
            <a:fillRect/>
          </a:stretch>
        </p:blipFill>
        <p:spPr>
          <a:xfrm>
            <a:off x="285720" y="142852"/>
            <a:ext cx="714380" cy="9715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  <a:prstGeom prst="round2SameRect">
            <a:avLst/>
          </a:prstGeo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APPUNTI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214678" y="1285860"/>
            <a:ext cx="5786478" cy="5357850"/>
          </a:xfr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>
            <a:normAutofit fontScale="92500"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C’è un popolo che cammina indipendentemente dalla Chiesa, specie la popolazione giovanile.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Capire dove viviamo e a chi vogliamo proporre questo nuovo umanesimo.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Individuare potenzialità e bisogno del nostro territorio.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Seria presa di coscienza su cosa dobbiamo fare.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Modulare la pastorale rispetto alla situazione reale, con linguaggio immediato e comprensibile a tutti.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214290"/>
            <a:ext cx="723038" cy="917700"/>
          </a:xfrm>
          <a:prstGeom prst="rect">
            <a:avLst/>
          </a:prstGeom>
          <a:noFill/>
        </p:spPr>
      </p:pic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111" y="214290"/>
            <a:ext cx="864352" cy="942928"/>
          </a:xfrm>
          <a:prstGeom prst="rect">
            <a:avLst/>
          </a:prstGeom>
        </p:spPr>
      </p:pic>
      <p:pic>
        <p:nvPicPr>
          <p:cNvPr id="12" name="Segnaposto contenuto 11" descr="Firenze - LOGO VINCITORE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42844" y="1857364"/>
            <a:ext cx="2882542" cy="4240212"/>
          </a:xfrm>
          <a:ln w="38100">
            <a:solidFill>
              <a:srgbClr val="A5002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  <a:prstGeom prst="round2SameRect">
            <a:avLst/>
          </a:prstGeo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RIFLESSIONE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8824946" cy="5500726"/>
          </a:xfr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>
            <a:noAutofit/>
          </a:bodyPr>
          <a:lstStyle/>
          <a:p>
            <a:r>
              <a:rPr lang="it-IT" sz="2500" b="1" dirty="0" smtClean="0">
                <a:solidFill>
                  <a:schemeClr val="bg1"/>
                </a:solidFill>
              </a:rPr>
              <a:t>La centralità è l’Amore, senza il quale non si riesce ad andare veramente verso l’altro per condurlo all’Altro.</a:t>
            </a:r>
          </a:p>
          <a:p>
            <a:r>
              <a:rPr lang="it-IT" sz="2500" b="1" dirty="0" smtClean="0">
                <a:solidFill>
                  <a:schemeClr val="bg1"/>
                </a:solidFill>
              </a:rPr>
              <a:t>La misura del nostro essere cristiani è Gesù Maestro.</a:t>
            </a:r>
          </a:p>
          <a:p>
            <a:r>
              <a:rPr lang="it-IT" sz="2500" b="1" dirty="0" smtClean="0">
                <a:solidFill>
                  <a:schemeClr val="bg1"/>
                </a:solidFill>
              </a:rPr>
              <a:t>Come Gesù nella vita quotidiana:</a:t>
            </a:r>
          </a:p>
          <a:p>
            <a:endParaRPr lang="it-IT" sz="2500" b="1" dirty="0" smtClean="0">
              <a:solidFill>
                <a:schemeClr val="bg1"/>
              </a:solidFill>
            </a:endParaRPr>
          </a:p>
          <a:p>
            <a:r>
              <a:rPr lang="it-IT" sz="2500" b="1" dirty="0" smtClean="0">
                <a:solidFill>
                  <a:schemeClr val="bg1"/>
                </a:solidFill>
              </a:rPr>
              <a:t>Preghiera</a:t>
            </a:r>
          </a:p>
          <a:p>
            <a:r>
              <a:rPr lang="it-IT" sz="2500" b="1" dirty="0" smtClean="0">
                <a:solidFill>
                  <a:schemeClr val="bg1"/>
                </a:solidFill>
              </a:rPr>
              <a:t>Annuncio</a:t>
            </a:r>
          </a:p>
          <a:p>
            <a:r>
              <a:rPr lang="it-IT" sz="2500" b="1" dirty="0" smtClean="0">
                <a:solidFill>
                  <a:schemeClr val="bg1"/>
                </a:solidFill>
              </a:rPr>
              <a:t>Cura delle persone</a:t>
            </a:r>
            <a:endParaRPr lang="it-IT" sz="3200" b="1" dirty="0" smtClean="0">
              <a:solidFill>
                <a:schemeClr val="bg1"/>
              </a:solidFill>
            </a:endParaRPr>
          </a:p>
          <a:p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214290"/>
            <a:ext cx="723038" cy="917700"/>
          </a:xfrm>
          <a:prstGeom prst="rect">
            <a:avLst/>
          </a:prstGeom>
          <a:noFill/>
        </p:spPr>
      </p:pic>
      <p:sp>
        <p:nvSpPr>
          <p:cNvPr id="11" name="Parentesi graffa chiusa 10"/>
          <p:cNvSpPr/>
          <p:nvPr/>
        </p:nvSpPr>
        <p:spPr>
          <a:xfrm>
            <a:off x="3071802" y="3357562"/>
            <a:ext cx="416056" cy="1485904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571868" y="3857628"/>
            <a:ext cx="147027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MISSIONE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00100" y="5857892"/>
            <a:ext cx="709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“ Amatevi gli uni gli altri, come io vi ho amati ”</a:t>
            </a:r>
          </a:p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(</a:t>
            </a:r>
            <a:r>
              <a:rPr lang="it-IT" sz="1200" b="1" dirty="0" err="1" smtClean="0">
                <a:solidFill>
                  <a:schemeClr val="bg1"/>
                </a:solidFill>
              </a:rPr>
              <a:t>Gv</a:t>
            </a:r>
            <a:r>
              <a:rPr lang="it-IT" sz="1200" b="1" dirty="0" smtClean="0">
                <a:solidFill>
                  <a:schemeClr val="bg1"/>
                </a:solidFill>
              </a:rPr>
              <a:t> 15, 12)</a:t>
            </a:r>
            <a:endParaRPr lang="it-IT" sz="12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giotto_lavanda_700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928934"/>
            <a:ext cx="3708696" cy="256156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Immagine 12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864352" cy="942928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1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-2015-01-23-alle-02.15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38726"/>
            <a:ext cx="5286412" cy="6380548"/>
          </a:xfrm>
          <a:prstGeom prst="rect">
            <a:avLst/>
          </a:prstGeom>
        </p:spPr>
      </p:pic>
      <p:pic>
        <p:nvPicPr>
          <p:cNvPr id="8" name="Immagine 7" descr="a36fe04447607f6ad122a876572c79cc.jpg"/>
          <p:cNvPicPr>
            <a:picLocks noChangeAspect="1"/>
          </p:cNvPicPr>
          <p:nvPr/>
        </p:nvPicPr>
        <p:blipFill>
          <a:blip r:embed="rId3"/>
          <a:srcRect l="12899" t="4207" r="12899"/>
          <a:stretch>
            <a:fillRect/>
          </a:stretch>
        </p:blipFill>
        <p:spPr>
          <a:xfrm>
            <a:off x="214282" y="142852"/>
            <a:ext cx="8715436" cy="653657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magine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33774"/>
            <a:ext cx="5857916" cy="6390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roc-catania f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928802"/>
            <a:ext cx="8002994" cy="466668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Immagine 4" descr="header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85728"/>
            <a:ext cx="8001056" cy="1458938"/>
          </a:xfrm>
          <a:prstGeom prst="round2Same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43768" y="6143644"/>
            <a:ext cx="1452560" cy="428628"/>
          </a:xfrm>
          <a:prstGeom prst="rect">
            <a:avLst/>
          </a:prstGeom>
          <a:solidFill>
            <a:schemeClr val="bg2">
              <a:lumMod val="90000"/>
            </a:schemeClr>
          </a:solidFill>
          <a:ln w="28440" cap="flat">
            <a:solidFill>
              <a:srgbClr val="EEDCCA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Ctr="1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800" i="1" dirty="0" err="1" smtClean="0">
                <a:solidFill>
                  <a:srgbClr val="632523"/>
                </a:solidFill>
                <a:latin typeface="Calibri" charset="0"/>
              </a:rPr>
              <a:t>Pptx</a:t>
            </a:r>
            <a:r>
              <a:rPr lang="it-IT" sz="800" i="1" dirty="0" smtClean="0">
                <a:solidFill>
                  <a:srgbClr val="632523"/>
                </a:solidFill>
                <a:latin typeface="Calibri" charset="0"/>
              </a:rPr>
              <a:t> </a:t>
            </a:r>
            <a:r>
              <a:rPr lang="it-IT" sz="800" i="1" dirty="0">
                <a:solidFill>
                  <a:srgbClr val="632523"/>
                </a:solidFill>
                <a:latin typeface="Calibri" charset="0"/>
              </a:rPr>
              <a:t>realizzata da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800" i="1" dirty="0">
                <a:solidFill>
                  <a:srgbClr val="632523"/>
                </a:solidFill>
                <a:latin typeface="Calibri" charset="0"/>
              </a:rPr>
              <a:t>Filippo e </a:t>
            </a:r>
            <a:r>
              <a:rPr lang="it-IT" sz="800" i="1" dirty="0" smtClean="0">
                <a:solidFill>
                  <a:srgbClr val="632523"/>
                </a:solidFill>
                <a:latin typeface="Calibri" charset="0"/>
              </a:rPr>
              <a:t>Graziella </a:t>
            </a:r>
            <a:r>
              <a:rPr lang="it-IT" sz="800" i="1" dirty="0" err="1" smtClean="0">
                <a:solidFill>
                  <a:srgbClr val="632523"/>
                </a:solidFill>
                <a:latin typeface="Calibri" charset="0"/>
              </a:rPr>
              <a:t>Anfuso</a:t>
            </a:r>
            <a:endParaRPr lang="it-IT" sz="800" i="1" dirty="0" smtClean="0">
              <a:solidFill>
                <a:srgbClr val="632523"/>
              </a:solidFill>
              <a:latin typeface="Calibri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800" i="1" dirty="0" smtClean="0">
                <a:solidFill>
                  <a:srgbClr val="632523"/>
                </a:solidFill>
                <a:latin typeface="Calibri" charset="0"/>
              </a:rPr>
              <a:t>Delegati Arcidiocesi di Catania</a:t>
            </a:r>
            <a:endParaRPr lang="it-IT" sz="800" i="1" dirty="0">
              <a:solidFill>
                <a:srgbClr val="632523"/>
              </a:solidFill>
              <a:latin typeface="Calibri" charset="0"/>
            </a:endParaRPr>
          </a:p>
        </p:txBody>
      </p:sp>
      <p:pic>
        <p:nvPicPr>
          <p:cNvPr id="9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000240"/>
            <a:ext cx="878904" cy="1115536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571472" y="6143644"/>
            <a:ext cx="1714512" cy="461665"/>
          </a:xfrm>
          <a:prstGeom prst="rect">
            <a:avLst/>
          </a:prstGeom>
          <a:solidFill>
            <a:srgbClr val="EEDCCA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50000"/>
                  </a:schemeClr>
                </a:solidFill>
              </a:rPr>
              <a:t>Contributo dei Delegati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50000"/>
                  </a:schemeClr>
                </a:solidFill>
              </a:rPr>
              <a:t>Arcidiocesi di Catania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50000"/>
                  </a:schemeClr>
                </a:solidFill>
              </a:rPr>
              <a:t>al 5° Convegno Ecclesiale  Nazionale</a:t>
            </a:r>
            <a:endParaRPr lang="it-IT" sz="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Immagine 11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000240"/>
            <a:ext cx="1150104" cy="125465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  <a:prstGeom prst="round2SameRect">
            <a:avLst/>
          </a:prstGeo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>
            <a:normAutofit fontScale="90000"/>
          </a:bodyPr>
          <a:lstStyle/>
          <a:p>
            <a:r>
              <a:rPr lang="it-IT" sz="53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PAPA FRANCESCO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(Maggio 2014 – Assemblea Generale CEI)</a:t>
            </a:r>
            <a:endParaRPr lang="it-IT" sz="2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143240" y="1357298"/>
            <a:ext cx="5857916" cy="5286412"/>
          </a:xfr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«Le difficili situazioni vissute da tanti nostri contemporanei,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vi trovino </a:t>
            </a:r>
            <a:r>
              <a:rPr lang="it-IT" b="1" u="sng" dirty="0" smtClean="0">
                <a:solidFill>
                  <a:schemeClr val="bg1"/>
                </a:solidFill>
              </a:rPr>
              <a:t>attenti e partecipi</a:t>
            </a:r>
            <a:r>
              <a:rPr lang="it-IT" b="1" dirty="0" smtClean="0">
                <a:solidFill>
                  <a:schemeClr val="bg1"/>
                </a:solidFill>
              </a:rPr>
              <a:t>, pronti a ridiscutere un modello di sviluppo che: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sfrutta il creato,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sacrifica le persone sull’altare del profitto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crea nuove forme di emarginazione e di esclusione.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bisogno di un </a:t>
            </a:r>
            <a:r>
              <a:rPr lang="it-IT" b="1" i="1" u="sng" dirty="0" smtClean="0">
                <a:solidFill>
                  <a:schemeClr val="bg1"/>
                </a:solidFill>
              </a:rPr>
              <a:t>nuovo umanesimo </a:t>
            </a:r>
            <a:r>
              <a:rPr lang="it-IT" b="1" dirty="0" smtClean="0">
                <a:solidFill>
                  <a:schemeClr val="bg1"/>
                </a:solidFill>
              </a:rPr>
              <a:t>è gridato da una società priva di speranza,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scossa in tante sue certezze fondamentali,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impoverita da una crisi che, più che economica, è culturale, morale e spirituale».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214290"/>
            <a:ext cx="723038" cy="917700"/>
          </a:xfrm>
          <a:prstGeom prst="rect">
            <a:avLst/>
          </a:prstGeom>
          <a:noFill/>
        </p:spPr>
      </p:pic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111" y="214290"/>
            <a:ext cx="864352" cy="942928"/>
          </a:xfrm>
          <a:prstGeom prst="rect">
            <a:avLst/>
          </a:prstGeom>
        </p:spPr>
      </p:pic>
      <p:pic>
        <p:nvPicPr>
          <p:cNvPr id="16" name="Segnaposto contenuto 15" descr="papa-francesco-ferula-ognisanti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42844" y="1571612"/>
            <a:ext cx="2904228" cy="4926814"/>
          </a:xfrm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71570"/>
          </a:xfrm>
          <a:prstGeom prst="round2SameRect">
            <a:avLst/>
          </a:prstGeom>
          <a:solidFill>
            <a:srgbClr val="A50021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UNA PRESENZA PER SERVIRE</a:t>
            </a:r>
            <a:endParaRPr lang="it-IT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000364" y="1357298"/>
            <a:ext cx="6000792" cy="5214974"/>
          </a:xfrm>
          <a:solidFill>
            <a:srgbClr val="A5002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Nella condivisione e solidarietà, con analisi e consapevolezza, come è avvenuto  alla moltiplicazione dei pani (</a:t>
            </a:r>
            <a:r>
              <a:rPr lang="it-IT" b="1" dirty="0" err="1" smtClean="0">
                <a:solidFill>
                  <a:schemeClr val="bg1"/>
                </a:solidFill>
              </a:rPr>
              <a:t>Gv</a:t>
            </a:r>
            <a:r>
              <a:rPr lang="it-IT" b="1" dirty="0" smtClean="0">
                <a:solidFill>
                  <a:schemeClr val="bg1"/>
                </a:solidFill>
              </a:rPr>
              <a:t> 6, 1-14).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Gesù invita a scuotersi dall’immobilismo rinunciatario, bisogna impegnarsi, cioè  darsi da fare, prendersi cura.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Gesù ha a cuore le necessità umane.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“In </a:t>
            </a:r>
            <a:r>
              <a:rPr lang="it-IT" b="1" i="1" dirty="0" smtClean="0">
                <a:solidFill>
                  <a:schemeClr val="bg1"/>
                </a:solidFill>
              </a:rPr>
              <a:t>Gesù Cristo il nuovo umanesimo”.</a:t>
            </a:r>
            <a:endParaRPr lang="it-IT" b="1" i="1" dirty="0">
              <a:solidFill>
                <a:schemeClr val="bg1"/>
              </a:solidFill>
            </a:endParaRPr>
          </a:p>
        </p:txBody>
      </p:sp>
      <p:pic>
        <p:nvPicPr>
          <p:cNvPr id="7" name="Segnaposto contenuto 6" descr="moltip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357298"/>
            <a:ext cx="2701658" cy="5175468"/>
          </a:xfrm>
          <a:ln w="38100">
            <a:solidFill>
              <a:schemeClr val="bg1"/>
            </a:solidFill>
          </a:ln>
        </p:spPr>
      </p:pic>
      <p:pic>
        <p:nvPicPr>
          <p:cNvPr id="5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769" y="214290"/>
            <a:ext cx="787984" cy="1000132"/>
          </a:xfrm>
          <a:prstGeom prst="rect">
            <a:avLst/>
          </a:prstGeom>
          <a:noFill/>
        </p:spPr>
      </p:pic>
      <p:pic>
        <p:nvPicPr>
          <p:cNvPr id="9" name="Immagine 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111" y="214290"/>
            <a:ext cx="864352" cy="94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8824946" cy="5429288"/>
          </a:xfr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Cinque movimenti esistenziali da intraprendere nelle nostre realtà 'di frontiera',</a:t>
            </a:r>
          </a:p>
          <a:p>
            <a:endParaRPr lang="it-IT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it-IT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Uscire,</a:t>
            </a:r>
          </a:p>
          <a:p>
            <a:pPr marL="514350" indent="-514350">
              <a:buFont typeface="+mj-lt"/>
              <a:buAutoNum type="arabicParenR"/>
            </a:pPr>
            <a:r>
              <a:rPr lang="it-IT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Annunciare,</a:t>
            </a:r>
          </a:p>
          <a:p>
            <a:pPr marL="514350" indent="-514350">
              <a:buFont typeface="+mj-lt"/>
              <a:buAutoNum type="arabicParenR"/>
            </a:pPr>
            <a:r>
              <a:rPr lang="it-IT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Abitare,</a:t>
            </a:r>
          </a:p>
          <a:p>
            <a:pPr marL="514350" indent="-514350">
              <a:buFont typeface="+mj-lt"/>
              <a:buAutoNum type="arabicParenR"/>
            </a:pPr>
            <a:r>
              <a:rPr lang="it-IT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Educare,</a:t>
            </a:r>
          </a:p>
          <a:p>
            <a:pPr marL="514350" indent="-514350">
              <a:buFont typeface="+mj-lt"/>
              <a:buAutoNum type="arabicParenR"/>
            </a:pPr>
            <a:r>
              <a:rPr lang="it-IT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Trasfigurare.</a:t>
            </a:r>
          </a:p>
          <a:p>
            <a:pPr marL="514350" indent="-514350"/>
            <a:endParaRPr lang="it-IT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/>
            <a:r>
              <a:rPr lang="it-IT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 cinque “vie”  sono le vie della misericordia, per dare a ciascuno il suo (giustizia) e produrre bene comune.</a:t>
            </a:r>
          </a:p>
        </p:txBody>
      </p:sp>
      <p:pic>
        <p:nvPicPr>
          <p:cNvPr id="11" name="Segnaposto contenuto 10" descr="logo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2143116"/>
            <a:ext cx="2891514" cy="315437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71570"/>
          </a:xfrm>
          <a:prstGeom prst="round2SameRect">
            <a:avLst/>
          </a:prstGeo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/>
          <a:lstStyle/>
          <a:p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Cinque vie di umanizzazione</a:t>
            </a:r>
            <a:endParaRPr lang="it-IT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9893" y="214290"/>
            <a:ext cx="787984" cy="1000132"/>
          </a:xfrm>
          <a:prstGeom prst="rect">
            <a:avLst/>
          </a:prstGeom>
          <a:noFill/>
        </p:spPr>
      </p:pic>
      <p:pic>
        <p:nvPicPr>
          <p:cNvPr id="7" name="Immagine 6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111" y="214290"/>
            <a:ext cx="864352" cy="942928"/>
          </a:xfrm>
          <a:prstGeom prst="rect">
            <a:avLst/>
          </a:prstGeom>
        </p:spPr>
      </p:pic>
      <p:pic>
        <p:nvPicPr>
          <p:cNvPr id="12" name="Immagine 11" descr="Firenze-2015-logo-6-300x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2143116"/>
            <a:ext cx="3143292" cy="314329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857256"/>
          </a:xfrm>
          <a:prstGeom prst="round2SameRect">
            <a:avLst/>
          </a:prstGeom>
          <a:solidFill>
            <a:srgbClr val="A50021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6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Uscire</a:t>
            </a:r>
            <a:endParaRPr lang="it-IT" sz="6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42844" y="3000372"/>
            <a:ext cx="8858312" cy="3714776"/>
          </a:xfr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>
            <a:noAutofit/>
          </a:bodyPr>
          <a:lstStyle/>
          <a:p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Esodo come elemento di salvezza.</a:t>
            </a:r>
          </a:p>
          <a:p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L’agire deve partire dalla conversione.</a:t>
            </a:r>
          </a:p>
          <a:p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Rivedere le nostre abitudini mentali, in modo da essere veramente missionari nella gioia.</a:t>
            </a:r>
          </a:p>
          <a:p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Dio esce da se stesso per andare verso l’uomo. </a:t>
            </a:r>
          </a:p>
          <a:p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Il divino e l’umano s’incontrano nella carne di Gesù. </a:t>
            </a:r>
          </a:p>
          <a:p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“Uscire per Servire” il nuovo umanesimo come cura della fede.</a:t>
            </a:r>
          </a:p>
          <a:p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“Uscire” con sensibilità e rispetto per gli altri. </a:t>
            </a:r>
          </a:p>
          <a:p>
            <a:endParaRPr lang="it-IT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it-IT" sz="2700" b="1" dirty="0"/>
          </a:p>
        </p:txBody>
      </p:sp>
      <p:pic>
        <p:nvPicPr>
          <p:cNvPr id="6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242" y="203301"/>
            <a:ext cx="580162" cy="736358"/>
          </a:xfrm>
          <a:prstGeom prst="rect">
            <a:avLst/>
          </a:prstGeom>
          <a:noFill/>
        </p:spPr>
      </p:pic>
      <p:pic>
        <p:nvPicPr>
          <p:cNvPr id="10" name="Segnaposto contenuto 9" descr="moltipl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9" t="15208" r="1606"/>
          <a:stretch>
            <a:fillRect/>
          </a:stretch>
        </p:blipFill>
        <p:spPr>
          <a:xfrm>
            <a:off x="142844" y="1142984"/>
            <a:ext cx="8858312" cy="1714512"/>
          </a:xfrm>
          <a:ln w="38100"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42852"/>
            <a:ext cx="733382" cy="800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  <a:prstGeom prst="round2SameRect">
            <a:avLst/>
          </a:prstGeom>
          <a:solidFill>
            <a:srgbClr val="A5002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Annunciare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43174" y="1285860"/>
            <a:ext cx="6357982" cy="5429288"/>
          </a:xfrm>
          <a:solidFill>
            <a:srgbClr val="A5002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Primato alla Parola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L’annuncio appartiene a tutto il popolo di Dio e in particolare agli “operatori pastorali” (presbiteri, diaconi, religiosi, laici), ai quali vengono richieste alcune caratteristiche: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b="1" dirty="0" smtClean="0">
                <a:solidFill>
                  <a:schemeClr val="bg1"/>
                </a:solidFill>
              </a:rPr>
              <a:t>parlare in modo semplice come Gesù,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b="1" dirty="0" smtClean="0">
                <a:solidFill>
                  <a:schemeClr val="bg1"/>
                </a:solidFill>
              </a:rPr>
              <a:t>formazione e capacità comunicativa,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b="1" dirty="0" smtClean="0">
                <a:solidFill>
                  <a:schemeClr val="bg1"/>
                </a:solidFill>
              </a:rPr>
              <a:t>testimonianza, generata dalla fede, in parrocchia e nel territorio. </a:t>
            </a:r>
          </a:p>
          <a:p>
            <a:pPr marL="457200" indent="-457200"/>
            <a:r>
              <a:rPr lang="it-IT" sz="2400" b="1" dirty="0" smtClean="0">
                <a:solidFill>
                  <a:schemeClr val="bg1"/>
                </a:solidFill>
              </a:rPr>
              <a:t>Coerenza tra fede e opere.</a:t>
            </a:r>
          </a:p>
          <a:p>
            <a:pPr marL="457200" indent="-457200"/>
            <a:r>
              <a:rPr lang="it-IT" sz="2400" b="1" dirty="0" smtClean="0">
                <a:solidFill>
                  <a:schemeClr val="bg1"/>
                </a:solidFill>
              </a:rPr>
              <a:t>Annunciare l’Amore, senza il quale non si riesce ad andare veramente verso l’altro per condurlo all’Altro.</a:t>
            </a:r>
          </a:p>
          <a:p>
            <a:endParaRPr lang="it-IT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it-IT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it-IT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it-IT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it-IT" sz="20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it-IT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928" y="184068"/>
            <a:ext cx="723038" cy="917700"/>
          </a:xfrm>
          <a:prstGeom prst="rect">
            <a:avLst/>
          </a:prstGeom>
          <a:noFill/>
        </p:spPr>
      </p:pic>
      <p:pic>
        <p:nvPicPr>
          <p:cNvPr id="7" name="Segnaposto contenuto 6" descr="Beatitudin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1276" t="2432" r="29041" b="3705"/>
          <a:stretch>
            <a:fillRect/>
          </a:stretch>
        </p:blipFill>
        <p:spPr>
          <a:xfrm>
            <a:off x="142844" y="1285860"/>
            <a:ext cx="2391861" cy="5429288"/>
          </a:xfrm>
          <a:ln w="38100">
            <a:solidFill>
              <a:schemeClr val="bg1"/>
            </a:solidFill>
          </a:ln>
        </p:spPr>
      </p:pic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838256" cy="91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  <a:prstGeom prst="round2SameRect">
            <a:avLst/>
          </a:prstGeo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/>
          <a:lstStyle/>
          <a:p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Abitare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214678" y="1285860"/>
            <a:ext cx="5786478" cy="5357850"/>
          </a:xfr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Abitare con familiarità creando una presenza stabile (C. Ascolto, Osservatori, ...).</a:t>
            </a:r>
          </a:p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Abitare nella polis per il bene comune (Dottrina Sociale della Chiesa).</a:t>
            </a:r>
          </a:p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Abitare la Rete.</a:t>
            </a:r>
          </a:p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 una società </a:t>
            </a:r>
            <a:r>
              <a:rPr lang="it-IT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pluriculturale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e </a:t>
            </a:r>
            <a:r>
              <a:rPr lang="it-IT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plurireligiosa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partire dalla relazione per arrivare all’annuncio.</a:t>
            </a:r>
          </a:p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Partire dagli ultimi.</a:t>
            </a:r>
          </a:p>
          <a:p>
            <a:endParaRPr lang="it-IT" dirty="0"/>
          </a:p>
        </p:txBody>
      </p:sp>
      <p:pic>
        <p:nvPicPr>
          <p:cNvPr id="6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214290"/>
            <a:ext cx="723038" cy="917700"/>
          </a:xfrm>
          <a:prstGeom prst="rect">
            <a:avLst/>
          </a:prstGeom>
          <a:noFill/>
        </p:spPr>
      </p:pic>
      <p:pic>
        <p:nvPicPr>
          <p:cNvPr id="9" name="Segnaposto contenuto 8" descr="gentile_da_fabriano_adorazione_dei_magi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8742" t="2439" r="57502" b="1356"/>
          <a:stretch>
            <a:fillRect/>
          </a:stretch>
        </p:blipFill>
        <p:spPr>
          <a:xfrm>
            <a:off x="142844" y="1285860"/>
            <a:ext cx="2928958" cy="5357850"/>
          </a:xfrm>
          <a:ln w="38100">
            <a:solidFill>
              <a:schemeClr val="bg1"/>
            </a:solidFill>
          </a:ln>
        </p:spPr>
      </p:pic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111" y="214290"/>
            <a:ext cx="864352" cy="94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928694"/>
          </a:xfrm>
          <a:prstGeom prst="round2SameRect">
            <a:avLst/>
          </a:prstGeo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/>
          <a:lstStyle/>
          <a:p>
            <a:r>
              <a:rPr lang="it-IT" b="1" i="1" dirty="0" smtClean="0">
                <a:solidFill>
                  <a:srgbClr val="EEDCCA"/>
                </a:solidFill>
              </a:rPr>
              <a:t>Educare</a:t>
            </a:r>
            <a:endParaRPr lang="it-IT" dirty="0">
              <a:solidFill>
                <a:srgbClr val="EEDCCA"/>
              </a:solidFill>
            </a:endParaRPr>
          </a:p>
        </p:txBody>
      </p:sp>
      <p:pic>
        <p:nvPicPr>
          <p:cNvPr id="8" name="Segnaposto contenuto 7" descr="emmau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2720674" cy="4929214"/>
          </a:xfrm>
          <a:noFill/>
          <a:ln w="38100">
            <a:solidFill>
              <a:srgbClr val="EEDCCA"/>
            </a:solidFill>
          </a:ln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928926" y="1142984"/>
            <a:ext cx="6072230" cy="5572164"/>
          </a:xfr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Priorità per il discernimento comunitario.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Promozione della capacità di “pensare”.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Educare al bene comune e alla legalità.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Rinnovamento della formazione dei seminari e dei presbiteri.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La Pastorale familiare veicolo per costruire relazioni.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Educare le coppie al vangelo della famiglia, rivedendo anche i corsi di preparazione al sacramento del matrimonio.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Educare ad un completamento dell’iniziazione cristiana in chiave catecumenale,  con attività oratoriali per una adeguata Pastorale Giovanile.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Educare all’uso più oculato e profondo della Bibbia per la Pastorale.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Educare alla giornata festiva  da vivere in Dio con la famiglia, per la comunità.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242" y="274739"/>
            <a:ext cx="580162" cy="736358"/>
          </a:xfrm>
          <a:prstGeom prst="rect">
            <a:avLst/>
          </a:prstGeom>
          <a:noFill/>
        </p:spPr>
      </p:pic>
      <p:pic>
        <p:nvPicPr>
          <p:cNvPr id="9" name="Immagine 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160" y="157087"/>
            <a:ext cx="838254" cy="91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857256"/>
          </a:xfrm>
          <a:prstGeom prst="round2SameRect">
            <a:avLst/>
          </a:prstGeo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EEDCCA"/>
                </a:solidFill>
              </a:rPr>
              <a:t>Trasfigurare</a:t>
            </a:r>
            <a:endParaRPr lang="it-IT" dirty="0">
              <a:solidFill>
                <a:srgbClr val="EEDCCA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143108" y="1071546"/>
            <a:ext cx="6858048" cy="5643602"/>
          </a:xfrm>
          <a:solidFill>
            <a:srgbClr val="A50021"/>
          </a:solidFill>
          <a:ln w="38100">
            <a:solidFill>
              <a:srgbClr val="EEDCCA"/>
            </a:solidFill>
          </a:ln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Assumere </a:t>
            </a:r>
            <a:r>
              <a:rPr lang="it-IT" sz="2400" b="1" dirty="0" smtClean="0">
                <a:solidFill>
                  <a:schemeClr val="bg1"/>
                </a:solidFill>
              </a:rPr>
              <a:t>il volto di Cristo, guardando nell’altro il volto di Cristo. Vedere nel corpo la persona.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Visione sapienziale, per regalare un’incontro d’Amore, che ti cambia la vita, “Vieni e vedi” “Rimasero con lui”.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Per trasfigurare è necessario essere trasfigurati.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Per </a:t>
            </a:r>
            <a:r>
              <a:rPr lang="it-IT" sz="2400" b="1" dirty="0" smtClean="0">
                <a:solidFill>
                  <a:schemeClr val="bg1"/>
                </a:solidFill>
              </a:rPr>
              <a:t>Amare bisogna fondersi con l’altro e non possederlo.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La violenza che riceve il cristiano deve essere </a:t>
            </a:r>
            <a:r>
              <a:rPr lang="it-IT" sz="2400" b="1" i="1" dirty="0" smtClean="0">
                <a:solidFill>
                  <a:schemeClr val="bg1"/>
                </a:solidFill>
              </a:rPr>
              <a:t>trasfigurata</a:t>
            </a:r>
            <a:r>
              <a:rPr lang="it-IT" sz="2400" b="1" dirty="0" smtClean="0">
                <a:solidFill>
                  <a:schemeClr val="bg1"/>
                </a:solidFill>
              </a:rPr>
              <a:t> in amore, perdono e riconciliazione.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Riscoprire la propria umanità riflessa nell’umanità obbediente di Gesù.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Chi segue Cristo vero uomo si fa pure lui più Uomo (GS 41).</a:t>
            </a:r>
          </a:p>
          <a:p>
            <a:endParaRPr lang="it-IT" sz="24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214290"/>
            <a:ext cx="562846" cy="714380"/>
          </a:xfrm>
          <a:prstGeom prst="rect">
            <a:avLst/>
          </a:prstGeom>
          <a:noFill/>
        </p:spPr>
      </p:pic>
      <p:pic>
        <p:nvPicPr>
          <p:cNvPr id="10" name="Segnaposto contenuto 9" descr="foto-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4618" r="23762" b="919"/>
          <a:stretch>
            <a:fillRect/>
          </a:stretch>
        </p:blipFill>
        <p:spPr>
          <a:xfrm>
            <a:off x="142844" y="1214422"/>
            <a:ext cx="1878726" cy="5357850"/>
          </a:xfrm>
          <a:ln w="38100">
            <a:solidFill>
              <a:schemeClr val="bg1"/>
            </a:solidFill>
          </a:ln>
        </p:spPr>
      </p:pic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695378" cy="75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798</Words>
  <Application>Microsoft Office PowerPoint</Application>
  <PresentationFormat>Presentazione su schermo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Conferenza Episcopale Siciliana</vt:lpstr>
      <vt:lpstr>PAPA FRANCESCO (Maggio 2014 – Assemblea Generale CEI)</vt:lpstr>
      <vt:lpstr>UNA PRESENZA PER SERVIRE</vt:lpstr>
      <vt:lpstr>Cinque vie di umanizzazione</vt:lpstr>
      <vt:lpstr>Uscire</vt:lpstr>
      <vt:lpstr>Annunciare</vt:lpstr>
      <vt:lpstr>Abitare</vt:lpstr>
      <vt:lpstr>Educare</vt:lpstr>
      <vt:lpstr>Trasfigurare</vt:lpstr>
      <vt:lpstr>APPUNTI</vt:lpstr>
      <vt:lpstr>RIFLESSIONE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Filippo</dc:creator>
  <cp:lastModifiedBy>Filippo</cp:lastModifiedBy>
  <cp:revision>328</cp:revision>
  <dcterms:created xsi:type="dcterms:W3CDTF">2015-01-20T10:27:49Z</dcterms:created>
  <dcterms:modified xsi:type="dcterms:W3CDTF">2015-03-12T17:15:13Z</dcterms:modified>
</cp:coreProperties>
</file>