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7" r:id="rId3"/>
    <p:sldId id="278" r:id="rId4"/>
    <p:sldId id="279" r:id="rId5"/>
    <p:sldId id="276" r:id="rId6"/>
    <p:sldId id="280" r:id="rId7"/>
    <p:sldId id="282" r:id="rId8"/>
    <p:sldId id="305" r:id="rId9"/>
    <p:sldId id="304" r:id="rId10"/>
    <p:sldId id="259" r:id="rId11"/>
    <p:sldId id="260" r:id="rId12"/>
    <p:sldId id="261" r:id="rId13"/>
    <p:sldId id="296" r:id="rId14"/>
    <p:sldId id="263" r:id="rId15"/>
    <p:sldId id="298" r:id="rId16"/>
    <p:sldId id="299" r:id="rId17"/>
    <p:sldId id="300" r:id="rId18"/>
    <p:sldId id="301" r:id="rId19"/>
    <p:sldId id="272" r:id="rId20"/>
    <p:sldId id="294"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00421E"/>
    <a:srgbClr val="293F2B"/>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2FD5CC-FCF2-4FA8-9A89-44B187F78295}" type="datetimeFigureOut">
              <a:rPr lang="it-IT" smtClean="0"/>
              <a:pPr/>
              <a:t>19/04/2015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B87F9E6-C3A8-49A2-8F35-918DE56EECE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63D"/>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FD5CC-FCF2-4FA8-9A89-44B187F78295}" type="datetimeFigureOut">
              <a:rPr lang="it-IT" smtClean="0"/>
              <a:pPr/>
              <a:t>19/04/2015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7F9E6-C3A8-49A2-8F35-918DE56EECEE}"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roc-catania food.jpg"/>
          <p:cNvPicPr>
            <a:picLocks noChangeAspect="1"/>
          </p:cNvPicPr>
          <p:nvPr/>
        </p:nvPicPr>
        <p:blipFill>
          <a:blip r:embed="rId2"/>
          <a:stretch>
            <a:fillRect/>
          </a:stretch>
        </p:blipFill>
        <p:spPr>
          <a:xfrm>
            <a:off x="571472" y="1928802"/>
            <a:ext cx="8002994" cy="4666686"/>
          </a:xfrm>
          <a:prstGeom prst="rect">
            <a:avLst/>
          </a:prstGeom>
          <a:ln w="57150">
            <a:solidFill>
              <a:schemeClr val="accent1">
                <a:lumMod val="60000"/>
                <a:lumOff val="40000"/>
              </a:schemeClr>
            </a:solidFill>
          </a:ln>
        </p:spPr>
      </p:pic>
      <p:pic>
        <p:nvPicPr>
          <p:cNvPr id="5" name="Immagine 4" descr="headerCT.png"/>
          <p:cNvPicPr>
            <a:picLocks noChangeAspect="1"/>
          </p:cNvPicPr>
          <p:nvPr/>
        </p:nvPicPr>
        <p:blipFill>
          <a:blip r:embed="rId3"/>
          <a:stretch>
            <a:fillRect/>
          </a:stretch>
        </p:blipFill>
        <p:spPr>
          <a:xfrm>
            <a:off x="571472" y="285728"/>
            <a:ext cx="8001056" cy="1458938"/>
          </a:xfrm>
          <a:prstGeom prst="round2SameRect">
            <a:avLst/>
          </a:prstGeom>
          <a:ln w="57150">
            <a:solidFill>
              <a:schemeClr val="accent1">
                <a:lumMod val="60000"/>
                <a:lumOff val="40000"/>
              </a:schemeClr>
            </a:solidFill>
          </a:ln>
        </p:spPr>
      </p:pic>
      <p:sp>
        <p:nvSpPr>
          <p:cNvPr id="7" name="Text Box 5"/>
          <p:cNvSpPr txBox="1">
            <a:spLocks noChangeArrowheads="1"/>
          </p:cNvSpPr>
          <p:nvPr/>
        </p:nvSpPr>
        <p:spPr bwMode="auto">
          <a:xfrm>
            <a:off x="7143768" y="6143644"/>
            <a:ext cx="1452560" cy="428628"/>
          </a:xfrm>
          <a:prstGeom prst="rect">
            <a:avLst/>
          </a:prstGeom>
          <a:solidFill>
            <a:schemeClr val="accent2">
              <a:lumMod val="20000"/>
              <a:lumOff val="80000"/>
            </a:schemeClr>
          </a:solidFill>
          <a:ln w="28440" cap="flat">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1"/>
          <a:lstStyle/>
          <a:p>
            <a:pPr algn="ctr" hangingPunct="1">
              <a:lnSpc>
                <a:spcPct val="100000"/>
              </a:lnSpc>
              <a:tabLst>
                <a:tab pos="723900" algn="l"/>
                <a:tab pos="1447800" algn="l"/>
              </a:tabLst>
            </a:pPr>
            <a:r>
              <a:rPr lang="it-IT" sz="800" i="1" dirty="0" err="1" smtClean="0">
                <a:solidFill>
                  <a:srgbClr val="632523"/>
                </a:solidFill>
                <a:latin typeface="Calibri" charset="0"/>
              </a:rPr>
              <a:t>Pptx</a:t>
            </a:r>
            <a:r>
              <a:rPr lang="it-IT" sz="800" i="1" dirty="0" smtClean="0">
                <a:solidFill>
                  <a:srgbClr val="632523"/>
                </a:solidFill>
                <a:latin typeface="Calibri" charset="0"/>
              </a:rPr>
              <a:t> </a:t>
            </a:r>
            <a:r>
              <a:rPr lang="it-IT" sz="800" i="1" dirty="0">
                <a:solidFill>
                  <a:srgbClr val="632523"/>
                </a:solidFill>
                <a:latin typeface="Calibri" charset="0"/>
              </a:rPr>
              <a:t>realizzata da</a:t>
            </a:r>
          </a:p>
          <a:p>
            <a:pPr algn="ctr" hangingPunct="1">
              <a:lnSpc>
                <a:spcPct val="100000"/>
              </a:lnSpc>
              <a:tabLst>
                <a:tab pos="723900" algn="l"/>
                <a:tab pos="1447800" algn="l"/>
              </a:tabLst>
            </a:pPr>
            <a:r>
              <a:rPr lang="it-IT" sz="800" i="1" dirty="0">
                <a:solidFill>
                  <a:srgbClr val="632523"/>
                </a:solidFill>
                <a:latin typeface="Calibri" charset="0"/>
              </a:rPr>
              <a:t>Filippo e </a:t>
            </a:r>
            <a:r>
              <a:rPr lang="it-IT" sz="800" i="1" dirty="0" smtClean="0">
                <a:solidFill>
                  <a:srgbClr val="632523"/>
                </a:solidFill>
                <a:latin typeface="Calibri" charset="0"/>
              </a:rPr>
              <a:t>Graziella </a:t>
            </a:r>
            <a:r>
              <a:rPr lang="it-IT" sz="800" i="1" dirty="0" err="1" smtClean="0">
                <a:solidFill>
                  <a:srgbClr val="632523"/>
                </a:solidFill>
                <a:latin typeface="Calibri" charset="0"/>
              </a:rPr>
              <a:t>Anfuso</a:t>
            </a:r>
            <a:endParaRPr lang="it-IT" sz="800" i="1" dirty="0" smtClean="0">
              <a:solidFill>
                <a:srgbClr val="632523"/>
              </a:solidFill>
              <a:latin typeface="Calibri" charset="0"/>
            </a:endParaRPr>
          </a:p>
          <a:p>
            <a:pPr algn="ctr" hangingPunct="1">
              <a:lnSpc>
                <a:spcPct val="100000"/>
              </a:lnSpc>
              <a:tabLst>
                <a:tab pos="723900" algn="l"/>
                <a:tab pos="1447800" algn="l"/>
              </a:tabLst>
            </a:pPr>
            <a:r>
              <a:rPr lang="it-IT" sz="800" i="1" dirty="0" smtClean="0">
                <a:solidFill>
                  <a:srgbClr val="632523"/>
                </a:solidFill>
                <a:latin typeface="Calibri" charset="0"/>
              </a:rPr>
              <a:t>Delegati Arcidiocesi di Catania</a:t>
            </a:r>
            <a:endParaRPr lang="it-IT" sz="800" i="1" dirty="0">
              <a:solidFill>
                <a:srgbClr val="632523"/>
              </a:solidFill>
              <a:latin typeface="Calibri" charset="0"/>
            </a:endParaRPr>
          </a:p>
        </p:txBody>
      </p:sp>
      <p:pic>
        <p:nvPicPr>
          <p:cNvPr id="9" name="Picture 2" descr="C:\Users\Filippo\Chiesa Cattolica\PARROCCHIA\VISITA PASTORALE\IMMAGINI\stemma.png"/>
          <p:cNvPicPr>
            <a:picLocks noChangeAspect="1" noChangeArrowheads="1"/>
          </p:cNvPicPr>
          <p:nvPr/>
        </p:nvPicPr>
        <p:blipFill>
          <a:blip r:embed="rId4"/>
          <a:srcRect/>
          <a:stretch>
            <a:fillRect/>
          </a:stretch>
        </p:blipFill>
        <p:spPr bwMode="auto">
          <a:xfrm>
            <a:off x="7643834" y="2000240"/>
            <a:ext cx="878904" cy="1115536"/>
          </a:xfrm>
          <a:prstGeom prst="rect">
            <a:avLst/>
          </a:prstGeom>
          <a:noFill/>
        </p:spPr>
      </p:pic>
      <p:sp>
        <p:nvSpPr>
          <p:cNvPr id="11" name="CasellaDiTesto 10"/>
          <p:cNvSpPr txBox="1"/>
          <p:nvPr/>
        </p:nvSpPr>
        <p:spPr>
          <a:xfrm>
            <a:off x="571472" y="6143644"/>
            <a:ext cx="1714512" cy="461665"/>
          </a:xfrm>
          <a:prstGeom prst="rect">
            <a:avLst/>
          </a:prstGeom>
          <a:solidFill>
            <a:srgbClr val="EEDCCA"/>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800" b="1" dirty="0" smtClean="0">
                <a:solidFill>
                  <a:schemeClr val="accent2">
                    <a:lumMod val="50000"/>
                  </a:schemeClr>
                </a:solidFill>
              </a:rPr>
              <a:t>Arcidiocesi di Catania</a:t>
            </a:r>
          </a:p>
          <a:p>
            <a:pPr algn="ctr"/>
            <a:r>
              <a:rPr lang="it-IT" sz="800" b="1" dirty="0" smtClean="0">
                <a:solidFill>
                  <a:schemeClr val="accent2">
                    <a:lumMod val="50000"/>
                  </a:schemeClr>
                </a:solidFill>
              </a:rPr>
              <a:t>Contributo dei Delegati</a:t>
            </a:r>
          </a:p>
          <a:p>
            <a:pPr algn="ctr"/>
            <a:r>
              <a:rPr lang="it-IT" sz="800" b="1" dirty="0" smtClean="0">
                <a:solidFill>
                  <a:schemeClr val="accent2">
                    <a:lumMod val="50000"/>
                  </a:schemeClr>
                </a:solidFill>
              </a:rPr>
              <a:t>al 5° Convegno Ecclesiale  Nazionale</a:t>
            </a:r>
            <a:endParaRPr lang="it-IT" sz="800" b="1" dirty="0">
              <a:solidFill>
                <a:schemeClr val="accent2">
                  <a:lumMod val="50000"/>
                </a:schemeClr>
              </a:solidFill>
            </a:endParaRPr>
          </a:p>
        </p:txBody>
      </p:sp>
      <p:pic>
        <p:nvPicPr>
          <p:cNvPr id="12" name="Immagine 11" descr="logo.png"/>
          <p:cNvPicPr>
            <a:picLocks noChangeAspect="1"/>
          </p:cNvPicPr>
          <p:nvPr/>
        </p:nvPicPr>
        <p:blipFill>
          <a:blip r:embed="rId5" cstate="print"/>
          <a:stretch>
            <a:fillRect/>
          </a:stretch>
        </p:blipFill>
        <p:spPr>
          <a:xfrm>
            <a:off x="571472" y="2000240"/>
            <a:ext cx="1150104" cy="1254656"/>
          </a:xfrm>
          <a:prstGeom prst="rect">
            <a:avLst/>
          </a:prstGeom>
        </p:spPr>
      </p:pic>
      <p:sp>
        <p:nvSpPr>
          <p:cNvPr id="10" name="Rettangolo arrotondato 9"/>
          <p:cNvSpPr/>
          <p:nvPr/>
        </p:nvSpPr>
        <p:spPr>
          <a:xfrm>
            <a:off x="1928794" y="3571876"/>
            <a:ext cx="5430310" cy="1532334"/>
          </a:xfrm>
          <a:prstGeom prst="roundRect">
            <a:avLst/>
          </a:prstGeom>
          <a:solidFill>
            <a:srgbClr val="00421E"/>
          </a:solidFill>
          <a:ln w="57150">
            <a:solidFill>
              <a:schemeClr val="accent2">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a:spAutoFit/>
          </a:bodyPr>
          <a:lstStyle/>
          <a:p>
            <a:pPr algn="ctr"/>
            <a:r>
              <a:rPr lang="it-IT" sz="2800" b="1" i="1" dirty="0" smtClean="0"/>
              <a:t>TRACCIA + CONTRIBUTO</a:t>
            </a:r>
          </a:p>
          <a:p>
            <a:pPr algn="ctr"/>
            <a:r>
              <a:rPr lang="it-IT" sz="2800" b="1" i="1" dirty="0" smtClean="0"/>
              <a:t>VERSO 5° C. E. N.</a:t>
            </a:r>
          </a:p>
          <a:p>
            <a:pPr algn="ctr"/>
            <a:r>
              <a:rPr lang="it-IT" sz="2800" b="1" i="1" dirty="0" smtClean="0"/>
              <a:t>FIRENZE 2015</a:t>
            </a: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2SameRect">
            <a:avLst/>
          </a:prstGeom>
          <a:solidFill>
            <a:srgbClr val="00421E"/>
          </a:solidFill>
          <a:ln w="38100">
            <a:solidFill>
              <a:schemeClr val="accent1">
                <a:lumMod val="60000"/>
                <a:lumOff val="40000"/>
              </a:schemeClr>
            </a:solidFill>
          </a:ln>
        </p:spPr>
        <p:txBody>
          <a:bodyPr/>
          <a:lstStyle/>
          <a:p>
            <a:r>
              <a:rPr lang="it-IT" b="1" dirty="0" smtClean="0">
                <a:solidFill>
                  <a:schemeClr val="accent1">
                    <a:lumMod val="20000"/>
                    <a:lumOff val="80000"/>
                  </a:schemeClr>
                </a:solidFill>
              </a:rPr>
              <a:t>UNA PRESENZA PER SERVIRE</a:t>
            </a:r>
            <a:endParaRPr lang="it-IT" b="1" dirty="0">
              <a:solidFill>
                <a:schemeClr val="accent1">
                  <a:lumMod val="20000"/>
                  <a:lumOff val="80000"/>
                </a:schemeClr>
              </a:solidFill>
            </a:endParaRPr>
          </a:p>
        </p:txBody>
      </p:sp>
      <p:sp>
        <p:nvSpPr>
          <p:cNvPr id="4" name="Segnaposto contenuto 3"/>
          <p:cNvSpPr>
            <a:spLocks noGrp="1"/>
          </p:cNvSpPr>
          <p:nvPr>
            <p:ph sz="half" idx="2"/>
          </p:nvPr>
        </p:nvSpPr>
        <p:spPr>
          <a:xfrm>
            <a:off x="2357422" y="1142984"/>
            <a:ext cx="6643734" cy="5429288"/>
          </a:xfrm>
          <a:solidFill>
            <a:srgbClr val="00421E"/>
          </a:solidFill>
          <a:ln w="38100">
            <a:solidFill>
              <a:schemeClr val="accent1">
                <a:lumMod val="60000"/>
                <a:lumOff val="40000"/>
              </a:schemeClr>
            </a:solidFill>
          </a:ln>
        </p:spPr>
        <p:txBody>
          <a:bodyPr>
            <a:noAutofit/>
          </a:bodyPr>
          <a:lstStyle/>
          <a:p>
            <a:r>
              <a:rPr lang="it-IT" sz="2400" b="1" dirty="0" smtClean="0"/>
              <a:t>Nella condivisione e solidarietà, con analisi e consapevolezza, come è avvenuto  alla moltiplicazione dei pani (</a:t>
            </a:r>
            <a:r>
              <a:rPr lang="it-IT" sz="2400" b="1" dirty="0" err="1" smtClean="0"/>
              <a:t>Gv</a:t>
            </a:r>
            <a:r>
              <a:rPr lang="it-IT" sz="2400" b="1" dirty="0" smtClean="0"/>
              <a:t> 6, 1-14).</a:t>
            </a:r>
          </a:p>
          <a:p>
            <a:r>
              <a:rPr lang="it-IT" sz="2400" b="1" dirty="0" smtClean="0"/>
              <a:t>Gesù invita a scuotersi dall’immobilismo rinunciatario, bisogna impegnarsi, cioè  darsi da fare, prendersi cura.</a:t>
            </a:r>
          </a:p>
          <a:p>
            <a:r>
              <a:rPr lang="it-IT" sz="2400" b="1" dirty="0" smtClean="0"/>
              <a:t>Gesù ha a cuore le necessità umane.</a:t>
            </a:r>
          </a:p>
          <a:p>
            <a:r>
              <a:rPr lang="it-IT" sz="2400" b="1" dirty="0" smtClean="0"/>
              <a:t>«Il discernimento comunitario sia l’anima del percorso di preparazione al Convegno Ecclesiale Nazionale di Firenze ... per cogliere e comprendere la realtà e, quindi, strade per governarla, mirando a rendere più giusta e fraterna la comunità degli uomini».» (Papa Francesco, CEI - maggio 2014).</a:t>
            </a:r>
            <a:endParaRPr lang="it-IT" sz="2400" b="1" i="1" dirty="0"/>
          </a:p>
        </p:txBody>
      </p:sp>
      <p:pic>
        <p:nvPicPr>
          <p:cNvPr id="7" name="Segnaposto contenuto 6" descr="moltipl.jpg"/>
          <p:cNvPicPr>
            <a:picLocks noGrp="1" noChangeAspect="1"/>
          </p:cNvPicPr>
          <p:nvPr>
            <p:ph sz="half" idx="1"/>
          </p:nvPr>
        </p:nvPicPr>
        <p:blipFill>
          <a:blip r:embed="rId2"/>
          <a:srcRect r="23318"/>
          <a:stretch>
            <a:fillRect/>
          </a:stretch>
        </p:blipFill>
        <p:spPr>
          <a:xfrm>
            <a:off x="142844" y="1285860"/>
            <a:ext cx="2071702" cy="5175468"/>
          </a:xfrm>
          <a:ln w="38100">
            <a:solidFill>
              <a:schemeClr val="accent1">
                <a:lumMod val="60000"/>
                <a:lumOff val="40000"/>
              </a:schemeClr>
            </a:solidFill>
          </a:ln>
        </p:spPr>
      </p:pic>
      <p:pic>
        <p:nvPicPr>
          <p:cNvPr id="5" name="Picture 2" descr="C:\Users\Filippo\Chiesa Cattolica\PARROCCHIA\VISITA PASTORALE\IMMAGINI\stemma.png"/>
          <p:cNvPicPr>
            <a:picLocks noChangeAspect="1" noChangeArrowheads="1"/>
          </p:cNvPicPr>
          <p:nvPr/>
        </p:nvPicPr>
        <p:blipFill>
          <a:blip r:embed="rId3"/>
          <a:srcRect/>
          <a:stretch>
            <a:fillRect/>
          </a:stretch>
        </p:blipFill>
        <p:spPr bwMode="auto">
          <a:xfrm>
            <a:off x="8286776" y="214290"/>
            <a:ext cx="580162" cy="736358"/>
          </a:xfrm>
          <a:prstGeom prst="rect">
            <a:avLst/>
          </a:prstGeom>
          <a:noFill/>
        </p:spPr>
      </p:pic>
      <p:pic>
        <p:nvPicPr>
          <p:cNvPr id="9" name="Immagine 8" descr="logo.png"/>
          <p:cNvPicPr>
            <a:picLocks noChangeAspect="1"/>
          </p:cNvPicPr>
          <p:nvPr/>
        </p:nvPicPr>
        <p:blipFill>
          <a:blip r:embed="rId4" cstate="print"/>
          <a:stretch>
            <a:fillRect/>
          </a:stretch>
        </p:blipFill>
        <p:spPr>
          <a:xfrm>
            <a:off x="214282" y="214290"/>
            <a:ext cx="602412" cy="657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42844" y="1285860"/>
            <a:ext cx="8824946" cy="5429288"/>
          </a:xfrm>
          <a:solidFill>
            <a:srgbClr val="00421E"/>
          </a:solidFill>
          <a:ln w="38100">
            <a:solidFill>
              <a:schemeClr val="accent1">
                <a:lumMod val="60000"/>
                <a:lumOff val="40000"/>
              </a:schemeClr>
            </a:solidFill>
          </a:ln>
        </p:spPr>
        <p:txBody>
          <a:bodyPr>
            <a:normAutofit lnSpcReduction="10000"/>
          </a:bodyPr>
          <a:lstStyle/>
          <a:p>
            <a:r>
              <a:rPr lang="it-IT" b="1" dirty="0" smtClean="0"/>
              <a:t>Cinque movimenti esistenziali da intraprendere nelle nostre realtà:</a:t>
            </a:r>
          </a:p>
          <a:p>
            <a:endParaRPr lang="it-IT" b="1" i="1" dirty="0" smtClean="0"/>
          </a:p>
          <a:p>
            <a:pPr marL="514350" indent="-514350">
              <a:buFont typeface="+mj-lt"/>
              <a:buAutoNum type="arabicParenR"/>
            </a:pPr>
            <a:r>
              <a:rPr lang="it-IT" b="1" i="1" dirty="0" smtClean="0"/>
              <a:t>Uscire,</a:t>
            </a:r>
          </a:p>
          <a:p>
            <a:pPr marL="514350" indent="-514350">
              <a:buFont typeface="+mj-lt"/>
              <a:buAutoNum type="arabicParenR"/>
            </a:pPr>
            <a:r>
              <a:rPr lang="it-IT" b="1" i="1" dirty="0" smtClean="0"/>
              <a:t>Annunciare,</a:t>
            </a:r>
          </a:p>
          <a:p>
            <a:pPr marL="514350" indent="-514350">
              <a:buFont typeface="+mj-lt"/>
              <a:buAutoNum type="arabicParenR"/>
            </a:pPr>
            <a:r>
              <a:rPr lang="it-IT" b="1" i="1" dirty="0" smtClean="0"/>
              <a:t>Abitare,</a:t>
            </a:r>
          </a:p>
          <a:p>
            <a:pPr marL="514350" indent="-514350">
              <a:buFont typeface="+mj-lt"/>
              <a:buAutoNum type="arabicParenR"/>
            </a:pPr>
            <a:r>
              <a:rPr lang="it-IT" b="1" i="1" dirty="0" smtClean="0"/>
              <a:t>Educare,</a:t>
            </a:r>
          </a:p>
          <a:p>
            <a:pPr marL="514350" indent="-514350">
              <a:buFont typeface="+mj-lt"/>
              <a:buAutoNum type="arabicParenR"/>
            </a:pPr>
            <a:r>
              <a:rPr lang="it-IT" b="1" i="1" dirty="0" smtClean="0"/>
              <a:t>Trasfigurare.</a:t>
            </a:r>
          </a:p>
          <a:p>
            <a:pPr marL="514350" indent="-514350"/>
            <a:endParaRPr lang="it-IT" b="1" i="1" dirty="0" smtClean="0"/>
          </a:p>
          <a:p>
            <a:pPr marL="514350" indent="-514350"/>
            <a:r>
              <a:rPr lang="it-IT" b="1" i="1" dirty="0" smtClean="0"/>
              <a:t>Le cinque “vie”  sono le vie della misericordia, per dare a ciascuno il suo (giustizia) e produrre bene comune.</a:t>
            </a:r>
          </a:p>
        </p:txBody>
      </p:sp>
      <p:pic>
        <p:nvPicPr>
          <p:cNvPr id="11" name="Segnaposto contenuto 10" descr="logo.png"/>
          <p:cNvPicPr>
            <a:picLocks noGrp="1" noChangeAspect="1"/>
          </p:cNvPicPr>
          <p:nvPr>
            <p:ph sz="half" idx="2"/>
          </p:nvPr>
        </p:nvPicPr>
        <p:blipFill>
          <a:blip r:embed="rId2"/>
          <a:stretch>
            <a:fillRect/>
          </a:stretch>
        </p:blipFill>
        <p:spPr>
          <a:xfrm>
            <a:off x="5214942" y="2143116"/>
            <a:ext cx="2891514" cy="3154378"/>
          </a:xfrm>
          <a:prstGeom prst="rect">
            <a:avLst/>
          </a:prstGeom>
        </p:spPr>
      </p:pic>
      <p:sp>
        <p:nvSpPr>
          <p:cNvPr id="2" name="Titolo 1"/>
          <p:cNvSpPr>
            <a:spLocks noGrp="1"/>
          </p:cNvSpPr>
          <p:nvPr>
            <p:ph type="title"/>
          </p:nvPr>
        </p:nvSpPr>
        <p:spPr>
          <a:xfrm>
            <a:off x="142844" y="142852"/>
            <a:ext cx="8858312" cy="1071570"/>
          </a:xfrm>
          <a:prstGeom prst="round2SameRect">
            <a:avLst/>
          </a:prstGeom>
          <a:solidFill>
            <a:srgbClr val="00421E"/>
          </a:solidFill>
          <a:ln w="38100">
            <a:solidFill>
              <a:schemeClr val="accent1">
                <a:lumMod val="60000"/>
                <a:lumOff val="40000"/>
              </a:schemeClr>
            </a:solidFill>
          </a:ln>
        </p:spPr>
        <p:txBody>
          <a:bodyPr/>
          <a:lstStyle/>
          <a:p>
            <a:r>
              <a:rPr lang="it-IT" b="1" i="1" dirty="0" smtClean="0">
                <a:solidFill>
                  <a:schemeClr val="accent1">
                    <a:lumMod val="20000"/>
                    <a:lumOff val="80000"/>
                  </a:schemeClr>
                </a:solidFill>
              </a:rPr>
              <a:t>Cinque vie di umanizzazione</a:t>
            </a:r>
            <a:endParaRPr lang="it-IT" b="1" dirty="0">
              <a:solidFill>
                <a:schemeClr val="accent1">
                  <a:lumMod val="20000"/>
                  <a:lumOff val="80000"/>
                </a:schemeClr>
              </a:solidFill>
            </a:endParaRPr>
          </a:p>
        </p:txBody>
      </p:sp>
      <p:pic>
        <p:nvPicPr>
          <p:cNvPr id="5" name="Picture 2" descr="C:\Users\Filippo\Chiesa Cattolica\PARROCCHIA\VISITA PASTORALE\IMMAGINI\stemma.png"/>
          <p:cNvPicPr>
            <a:picLocks noChangeAspect="1" noChangeArrowheads="1"/>
          </p:cNvPicPr>
          <p:nvPr/>
        </p:nvPicPr>
        <p:blipFill>
          <a:blip r:embed="rId3"/>
          <a:srcRect/>
          <a:stretch>
            <a:fillRect/>
          </a:stretch>
        </p:blipFill>
        <p:spPr bwMode="auto">
          <a:xfrm>
            <a:off x="7959893" y="214290"/>
            <a:ext cx="787984" cy="1000132"/>
          </a:xfrm>
          <a:prstGeom prst="rect">
            <a:avLst/>
          </a:prstGeom>
          <a:noFill/>
        </p:spPr>
      </p:pic>
      <p:pic>
        <p:nvPicPr>
          <p:cNvPr id="7" name="Immagine 6" descr="logo.png"/>
          <p:cNvPicPr>
            <a:picLocks noChangeAspect="1"/>
          </p:cNvPicPr>
          <p:nvPr/>
        </p:nvPicPr>
        <p:blipFill>
          <a:blip r:embed="rId4" cstate="print"/>
          <a:stretch>
            <a:fillRect/>
          </a:stretch>
        </p:blipFill>
        <p:spPr>
          <a:xfrm>
            <a:off x="363111" y="214290"/>
            <a:ext cx="864352" cy="942928"/>
          </a:xfrm>
          <a:prstGeom prst="rect">
            <a:avLst/>
          </a:prstGeom>
        </p:spPr>
      </p:pic>
      <p:pic>
        <p:nvPicPr>
          <p:cNvPr id="12" name="Immagine 11" descr="Firenze-2015-logo-6-300x300.png"/>
          <p:cNvPicPr>
            <a:picLocks noChangeAspect="1"/>
          </p:cNvPicPr>
          <p:nvPr/>
        </p:nvPicPr>
        <p:blipFill>
          <a:blip r:embed="rId5"/>
          <a:stretch>
            <a:fillRect/>
          </a:stretch>
        </p:blipFill>
        <p:spPr>
          <a:xfrm>
            <a:off x="4857752" y="1928802"/>
            <a:ext cx="3429044" cy="3429044"/>
          </a:xfrm>
          <a:prstGeom prst="rect">
            <a:avLst/>
          </a:prstGeom>
          <a:ln w="38100">
            <a:solidFill>
              <a:schemeClr val="accent1"/>
            </a:solidFill>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nodeType="clickEffect">
                                  <p:stCondLst>
                                    <p:cond delay="0"/>
                                  </p:stCondLst>
                                  <p:childTnLst>
                                    <p:animEffect transition="out" filter="box(i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2SameRect">
            <a:avLst/>
          </a:prstGeom>
          <a:solidFill>
            <a:srgbClr val="00421E"/>
          </a:solidFill>
          <a:ln w="38100">
            <a:solidFill>
              <a:schemeClr val="accent1">
                <a:lumMod val="60000"/>
                <a:lumOff val="40000"/>
              </a:schemeClr>
            </a:solidFill>
          </a:ln>
        </p:spPr>
        <p:txBody>
          <a:bodyPr>
            <a:noAutofit/>
          </a:bodyPr>
          <a:lstStyle/>
          <a:p>
            <a:r>
              <a:rPr lang="it-IT" sz="6600" b="1" i="1" dirty="0" smtClean="0">
                <a:solidFill>
                  <a:schemeClr val="accent1">
                    <a:lumMod val="20000"/>
                    <a:lumOff val="80000"/>
                  </a:schemeClr>
                </a:solidFill>
              </a:rPr>
              <a:t>Uscire</a:t>
            </a:r>
            <a:endParaRPr lang="it-IT" sz="6600" dirty="0">
              <a:solidFill>
                <a:schemeClr val="accent1">
                  <a:lumMod val="20000"/>
                  <a:lumOff val="80000"/>
                </a:schemeClr>
              </a:solidFill>
            </a:endParaRPr>
          </a:p>
        </p:txBody>
      </p:sp>
      <p:sp>
        <p:nvSpPr>
          <p:cNvPr id="4" name="Segnaposto contenuto 3"/>
          <p:cNvSpPr>
            <a:spLocks noGrp="1"/>
          </p:cNvSpPr>
          <p:nvPr>
            <p:ph sz="half" idx="2"/>
          </p:nvPr>
        </p:nvSpPr>
        <p:spPr>
          <a:xfrm>
            <a:off x="142844" y="2786058"/>
            <a:ext cx="8858312" cy="3929090"/>
          </a:xfrm>
          <a:solidFill>
            <a:srgbClr val="00421E"/>
          </a:solidFill>
          <a:ln w="38100">
            <a:solidFill>
              <a:schemeClr val="accent1">
                <a:lumMod val="60000"/>
                <a:lumOff val="40000"/>
              </a:schemeClr>
            </a:solidFill>
          </a:ln>
        </p:spPr>
        <p:txBody>
          <a:bodyPr>
            <a:noAutofit/>
          </a:bodyPr>
          <a:lstStyle/>
          <a:p>
            <a:r>
              <a:rPr lang="it-IT" sz="2200" b="1" dirty="0" smtClean="0"/>
              <a:t>Dio esce da se stesso per andare verso l’uomo. </a:t>
            </a:r>
          </a:p>
          <a:p>
            <a:r>
              <a:rPr lang="it-IT" sz="2200" b="1" dirty="0" smtClean="0"/>
              <a:t>Il divino e l’umano s’incontrano nella carne di Gesù. </a:t>
            </a:r>
          </a:p>
          <a:p>
            <a:r>
              <a:rPr lang="it-IT" sz="2200" b="1" dirty="0" smtClean="0"/>
              <a:t>“Uscire per Servire” il nuovo umanesimo come cura della fede.</a:t>
            </a:r>
          </a:p>
          <a:p>
            <a:r>
              <a:rPr lang="it-IT" sz="2200" b="1" dirty="0" smtClean="0"/>
              <a:t>Uscire per assumere la responsabilità di riconsiderare le attività e il funzionamento delle strutture in relazione al mandato ricevuto e alla luce del bene dell’intera società.</a:t>
            </a:r>
          </a:p>
          <a:p>
            <a:r>
              <a:rPr lang="it-IT" sz="2200" b="1" dirty="0" smtClean="0"/>
              <a:t>Rivedere le nostre abitudini mentali, in funzione dei principi etici, morali, legali, umanitari … </a:t>
            </a:r>
          </a:p>
          <a:p>
            <a:r>
              <a:rPr lang="it-IT" sz="2200" b="1" dirty="0" smtClean="0"/>
              <a:t>L’agire deve partire dalla conversione.</a:t>
            </a:r>
          </a:p>
          <a:p>
            <a:r>
              <a:rPr lang="it-IT" sz="2200" b="1" dirty="0" smtClean="0"/>
              <a:t>“Uscire” con sensibilità e rispetto per gli altri. </a:t>
            </a:r>
          </a:p>
          <a:p>
            <a:endParaRPr lang="it-IT" sz="2400" b="1" dirty="0" smtClean="0">
              <a:solidFill>
                <a:schemeClr val="accent2">
                  <a:lumMod val="20000"/>
                  <a:lumOff val="80000"/>
                </a:schemeClr>
              </a:solidFill>
            </a:endParaRPr>
          </a:p>
          <a:p>
            <a:endParaRPr lang="it-IT" sz="2700" b="1" dirty="0"/>
          </a:p>
        </p:txBody>
      </p:sp>
      <p:pic>
        <p:nvPicPr>
          <p:cNvPr id="6" name="Picture 2" descr="C:\Users\Filippo\Chiesa Cattolica\PARROCCHIA\VISITA PASTORALE\IMMAGINI\stemma.png"/>
          <p:cNvPicPr>
            <a:picLocks noChangeAspect="1" noChangeArrowheads="1"/>
          </p:cNvPicPr>
          <p:nvPr/>
        </p:nvPicPr>
        <p:blipFill>
          <a:blip r:embed="rId2"/>
          <a:srcRect/>
          <a:stretch>
            <a:fillRect/>
          </a:stretch>
        </p:blipFill>
        <p:spPr bwMode="auto">
          <a:xfrm>
            <a:off x="8135242" y="203301"/>
            <a:ext cx="580162" cy="736358"/>
          </a:xfrm>
          <a:prstGeom prst="rect">
            <a:avLst/>
          </a:prstGeom>
          <a:noFill/>
        </p:spPr>
      </p:pic>
      <p:pic>
        <p:nvPicPr>
          <p:cNvPr id="10" name="Segnaposto contenuto 9" descr="moltipl1.jpg"/>
          <p:cNvPicPr>
            <a:picLocks noGrp="1" noChangeAspect="1"/>
          </p:cNvPicPr>
          <p:nvPr>
            <p:ph sz="half" idx="1"/>
          </p:nvPr>
        </p:nvPicPr>
        <p:blipFill>
          <a:blip r:embed="rId3"/>
          <a:srcRect l="19" t="25807" r="1606"/>
          <a:stretch>
            <a:fillRect/>
          </a:stretch>
        </p:blipFill>
        <p:spPr>
          <a:xfrm>
            <a:off x="142844" y="1142984"/>
            <a:ext cx="8858312" cy="1500198"/>
          </a:xfrm>
          <a:ln w="38100">
            <a:solidFill>
              <a:schemeClr val="accent1">
                <a:lumMod val="60000"/>
                <a:lumOff val="40000"/>
              </a:schemeClr>
            </a:solidFill>
          </a:ln>
        </p:spPr>
      </p:pic>
      <p:pic>
        <p:nvPicPr>
          <p:cNvPr id="8" name="Immagine 7" descr="logo.png"/>
          <p:cNvPicPr>
            <a:picLocks noChangeAspect="1"/>
          </p:cNvPicPr>
          <p:nvPr/>
        </p:nvPicPr>
        <p:blipFill>
          <a:blip r:embed="rId4" cstate="print"/>
          <a:stretch>
            <a:fillRect/>
          </a:stretch>
        </p:blipFill>
        <p:spPr>
          <a:xfrm>
            <a:off x="428596" y="142852"/>
            <a:ext cx="733382" cy="8000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dissolv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2SameRect">
            <a:avLst/>
          </a:prstGeom>
          <a:solidFill>
            <a:srgbClr val="00421E"/>
          </a:solidFill>
          <a:ln w="38100">
            <a:solidFill>
              <a:schemeClr val="accent1">
                <a:lumMod val="60000"/>
                <a:lumOff val="40000"/>
              </a:schemeClr>
            </a:solidFill>
          </a:ln>
        </p:spPr>
        <p:txBody>
          <a:bodyPr>
            <a:noAutofit/>
          </a:bodyPr>
          <a:lstStyle/>
          <a:p>
            <a:r>
              <a:rPr lang="it-IT" sz="6600" b="1" i="1" dirty="0" smtClean="0">
                <a:solidFill>
                  <a:schemeClr val="accent1">
                    <a:lumMod val="20000"/>
                    <a:lumOff val="80000"/>
                  </a:schemeClr>
                </a:solidFill>
              </a:rPr>
              <a:t>Annunciare</a:t>
            </a:r>
            <a:endParaRPr lang="it-IT" sz="6600" dirty="0">
              <a:solidFill>
                <a:schemeClr val="accent1">
                  <a:lumMod val="20000"/>
                  <a:lumOff val="80000"/>
                </a:schemeClr>
              </a:solidFill>
            </a:endParaRPr>
          </a:p>
        </p:txBody>
      </p:sp>
      <p:sp>
        <p:nvSpPr>
          <p:cNvPr id="4" name="Segnaposto contenuto 3"/>
          <p:cNvSpPr>
            <a:spLocks noGrp="1"/>
          </p:cNvSpPr>
          <p:nvPr>
            <p:ph sz="half" idx="2"/>
          </p:nvPr>
        </p:nvSpPr>
        <p:spPr>
          <a:xfrm>
            <a:off x="2643174" y="1142984"/>
            <a:ext cx="6357982" cy="5572164"/>
          </a:xfrm>
          <a:solidFill>
            <a:srgbClr val="00421E"/>
          </a:solidFill>
          <a:ln w="38100">
            <a:solidFill>
              <a:schemeClr val="accent1">
                <a:lumMod val="60000"/>
                <a:lumOff val="40000"/>
              </a:schemeClr>
            </a:solidFill>
          </a:ln>
        </p:spPr>
        <p:txBody>
          <a:bodyPr>
            <a:noAutofit/>
          </a:bodyPr>
          <a:lstStyle/>
          <a:p>
            <a:r>
              <a:rPr lang="it-IT" sz="2400" b="1" dirty="0" smtClean="0"/>
              <a:t>L’ Annuncio condiziona a una forma e a uno stile testimoniali: non è più il tempo di chi parla per parlare.</a:t>
            </a:r>
          </a:p>
          <a:p>
            <a:r>
              <a:rPr lang="it-IT" sz="2400" b="1" dirty="0" smtClean="0"/>
              <a:t>L’annuncio appartiene a tutto il popolo di Dio e in particolare agli “operatori pastorali” (presbiteri, diaconi, religiosi, laici), ai quali vengono richieste alcune caratteristiche:</a:t>
            </a:r>
          </a:p>
          <a:p>
            <a:pPr marL="457200" indent="-457200">
              <a:buFont typeface="+mj-lt"/>
              <a:buAutoNum type="alphaLcParenR"/>
            </a:pPr>
            <a:r>
              <a:rPr lang="it-IT" sz="2400" b="1" dirty="0" smtClean="0"/>
              <a:t>parlare in modo semplice come Gesù,</a:t>
            </a:r>
          </a:p>
          <a:p>
            <a:pPr marL="457200" indent="-457200">
              <a:buFont typeface="+mj-lt"/>
              <a:buAutoNum type="alphaLcParenR"/>
            </a:pPr>
            <a:r>
              <a:rPr lang="it-IT" sz="2400" b="1" dirty="0" smtClean="0"/>
              <a:t>formazione e capacità comunicativa,</a:t>
            </a:r>
          </a:p>
          <a:p>
            <a:pPr marL="457200" indent="-457200">
              <a:buFont typeface="+mj-lt"/>
              <a:buAutoNum type="alphaLcParenR"/>
            </a:pPr>
            <a:r>
              <a:rPr lang="it-IT" sz="2400" b="1" dirty="0" smtClean="0"/>
              <a:t>testimonianza, generata dalla fede, in parrocchia e nel territorio.  Coerenza.</a:t>
            </a:r>
          </a:p>
          <a:p>
            <a:pPr marL="457200" indent="-457200"/>
            <a:r>
              <a:rPr lang="it-IT" sz="2400" b="1" dirty="0" smtClean="0"/>
              <a:t>Annunciare l’Amore, senza il quale non si riesce ad andare veramente verso l’altro per condurlo all’Altro.</a:t>
            </a:r>
          </a:p>
          <a:p>
            <a:endParaRPr lang="it-IT" sz="2400" b="1" dirty="0" smtClean="0">
              <a:solidFill>
                <a:schemeClr val="accent2">
                  <a:lumMod val="20000"/>
                  <a:lumOff val="80000"/>
                </a:schemeClr>
              </a:solidFill>
            </a:endParaRPr>
          </a:p>
          <a:p>
            <a:endParaRPr lang="it-IT" sz="2400" b="1" dirty="0" smtClean="0">
              <a:solidFill>
                <a:schemeClr val="accent2">
                  <a:lumMod val="20000"/>
                  <a:lumOff val="80000"/>
                </a:schemeClr>
              </a:solidFill>
            </a:endParaRPr>
          </a:p>
          <a:p>
            <a:endParaRPr lang="it-IT" sz="2400" b="1" dirty="0" smtClean="0">
              <a:solidFill>
                <a:schemeClr val="accent2">
                  <a:lumMod val="20000"/>
                  <a:lumOff val="80000"/>
                </a:schemeClr>
              </a:solidFill>
            </a:endParaRPr>
          </a:p>
          <a:p>
            <a:endParaRPr lang="it-IT" sz="2400" b="1" dirty="0" smtClean="0">
              <a:solidFill>
                <a:schemeClr val="accent2">
                  <a:lumMod val="20000"/>
                  <a:lumOff val="80000"/>
                </a:schemeClr>
              </a:solidFill>
            </a:endParaRPr>
          </a:p>
          <a:p>
            <a:endParaRPr lang="it-IT" sz="2000" b="1" dirty="0" smtClean="0">
              <a:solidFill>
                <a:schemeClr val="accent2">
                  <a:lumMod val="20000"/>
                  <a:lumOff val="80000"/>
                </a:schemeClr>
              </a:solidFill>
            </a:endParaRPr>
          </a:p>
          <a:p>
            <a:endParaRPr lang="it-IT" sz="2000" b="1" dirty="0">
              <a:solidFill>
                <a:schemeClr val="accent2">
                  <a:lumMod val="20000"/>
                  <a:lumOff val="80000"/>
                </a:schemeClr>
              </a:solidFill>
            </a:endParaRPr>
          </a:p>
        </p:txBody>
      </p:sp>
      <p:pic>
        <p:nvPicPr>
          <p:cNvPr id="6" name="Picture 2" descr="C:\Users\Filippo\Chiesa Cattolica\PARROCCHIA\VISITA PASTORALE\IMMAGINI\stemma.png"/>
          <p:cNvPicPr>
            <a:picLocks noChangeAspect="1" noChangeArrowheads="1"/>
          </p:cNvPicPr>
          <p:nvPr/>
        </p:nvPicPr>
        <p:blipFill>
          <a:blip r:embed="rId2"/>
          <a:srcRect/>
          <a:stretch>
            <a:fillRect/>
          </a:stretch>
        </p:blipFill>
        <p:spPr bwMode="auto">
          <a:xfrm>
            <a:off x="8215338" y="214290"/>
            <a:ext cx="580162" cy="736360"/>
          </a:xfrm>
          <a:prstGeom prst="rect">
            <a:avLst/>
          </a:prstGeom>
          <a:noFill/>
        </p:spPr>
      </p:pic>
      <p:pic>
        <p:nvPicPr>
          <p:cNvPr id="7" name="Segnaposto contenuto 6" descr="Beatitudini.jpg"/>
          <p:cNvPicPr>
            <a:picLocks noGrp="1" noChangeAspect="1"/>
          </p:cNvPicPr>
          <p:nvPr>
            <p:ph sz="half" idx="1"/>
          </p:nvPr>
        </p:nvPicPr>
        <p:blipFill>
          <a:blip r:embed="rId3" cstate="print"/>
          <a:srcRect l="11276" t="2432" r="29041" b="3705"/>
          <a:stretch>
            <a:fillRect/>
          </a:stretch>
        </p:blipFill>
        <p:spPr>
          <a:xfrm>
            <a:off x="142844" y="1214422"/>
            <a:ext cx="2391861" cy="5429288"/>
          </a:xfrm>
          <a:ln w="38100">
            <a:solidFill>
              <a:schemeClr val="accent1">
                <a:lumMod val="60000"/>
                <a:lumOff val="40000"/>
              </a:schemeClr>
            </a:solidFill>
          </a:ln>
        </p:spPr>
      </p:pic>
      <p:pic>
        <p:nvPicPr>
          <p:cNvPr id="8" name="Immagine 7" descr="logo.png"/>
          <p:cNvPicPr>
            <a:picLocks noChangeAspect="1"/>
          </p:cNvPicPr>
          <p:nvPr/>
        </p:nvPicPr>
        <p:blipFill>
          <a:blip r:embed="rId4" cstate="print"/>
          <a:stretch>
            <a:fillRect/>
          </a:stretch>
        </p:blipFill>
        <p:spPr>
          <a:xfrm>
            <a:off x="285720" y="214290"/>
            <a:ext cx="707286" cy="771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714380"/>
          </a:xfrm>
          <a:prstGeom prst="round2SameRect">
            <a:avLst/>
          </a:prstGeom>
          <a:solidFill>
            <a:srgbClr val="00421E"/>
          </a:solidFill>
          <a:ln w="38100">
            <a:solidFill>
              <a:schemeClr val="accent1">
                <a:lumMod val="60000"/>
                <a:lumOff val="40000"/>
              </a:schemeClr>
            </a:solidFill>
          </a:ln>
        </p:spPr>
        <p:txBody>
          <a:bodyPr>
            <a:noAutofit/>
          </a:bodyPr>
          <a:lstStyle/>
          <a:p>
            <a:r>
              <a:rPr lang="it-IT" sz="6600" b="1" i="1" dirty="0" smtClean="0">
                <a:solidFill>
                  <a:schemeClr val="accent1">
                    <a:lumMod val="20000"/>
                    <a:lumOff val="80000"/>
                  </a:schemeClr>
                </a:solidFill>
              </a:rPr>
              <a:t>Abitare</a:t>
            </a:r>
            <a:endParaRPr lang="it-IT" sz="6600" dirty="0">
              <a:solidFill>
                <a:schemeClr val="accent1">
                  <a:lumMod val="20000"/>
                  <a:lumOff val="80000"/>
                </a:schemeClr>
              </a:solidFill>
            </a:endParaRPr>
          </a:p>
        </p:txBody>
      </p:sp>
      <p:sp>
        <p:nvSpPr>
          <p:cNvPr id="4" name="Segnaposto contenuto 3"/>
          <p:cNvSpPr>
            <a:spLocks noGrp="1"/>
          </p:cNvSpPr>
          <p:nvPr>
            <p:ph sz="half" idx="2"/>
          </p:nvPr>
        </p:nvSpPr>
        <p:spPr>
          <a:xfrm>
            <a:off x="1928794" y="928670"/>
            <a:ext cx="7072362" cy="5786478"/>
          </a:xfrm>
          <a:solidFill>
            <a:srgbClr val="00421E"/>
          </a:solidFill>
          <a:ln w="38100">
            <a:solidFill>
              <a:schemeClr val="accent1">
                <a:lumMod val="60000"/>
                <a:lumOff val="40000"/>
              </a:schemeClr>
            </a:solidFill>
          </a:ln>
        </p:spPr>
        <p:txBody>
          <a:bodyPr>
            <a:noAutofit/>
          </a:bodyPr>
          <a:lstStyle/>
          <a:p>
            <a:r>
              <a:rPr lang="it-IT" sz="2200" b="1" dirty="0" smtClean="0"/>
              <a:t>Le trasformazioni sociali e culturali di questi anni ci portano a confrontarci certamente con una diversità di modelli e stili di vita.</a:t>
            </a:r>
            <a:endParaRPr lang="it-IT" sz="2200" b="1" dirty="0" smtClean="0">
              <a:solidFill>
                <a:schemeClr val="accent2">
                  <a:lumMod val="20000"/>
                  <a:lumOff val="80000"/>
                </a:schemeClr>
              </a:solidFill>
            </a:endParaRPr>
          </a:p>
          <a:p>
            <a:r>
              <a:rPr lang="it-IT" sz="2200" b="1" dirty="0" smtClean="0">
                <a:solidFill>
                  <a:schemeClr val="accent2">
                    <a:lumMod val="20000"/>
                    <a:lumOff val="80000"/>
                  </a:schemeClr>
                </a:solidFill>
              </a:rPr>
              <a:t>In una società </a:t>
            </a:r>
            <a:r>
              <a:rPr lang="it-IT" sz="2200" b="1" dirty="0" err="1" smtClean="0">
                <a:solidFill>
                  <a:schemeClr val="accent2">
                    <a:lumMod val="20000"/>
                    <a:lumOff val="80000"/>
                  </a:schemeClr>
                </a:solidFill>
              </a:rPr>
              <a:t>pluriculturale</a:t>
            </a:r>
            <a:r>
              <a:rPr lang="it-IT" sz="2200" b="1" dirty="0" smtClean="0">
                <a:solidFill>
                  <a:schemeClr val="accent2">
                    <a:lumMod val="20000"/>
                    <a:lumOff val="80000"/>
                  </a:schemeClr>
                </a:solidFill>
              </a:rPr>
              <a:t> e </a:t>
            </a:r>
            <a:r>
              <a:rPr lang="it-IT" sz="2200" b="1" dirty="0" err="1" smtClean="0">
                <a:solidFill>
                  <a:schemeClr val="accent2">
                    <a:lumMod val="20000"/>
                    <a:lumOff val="80000"/>
                  </a:schemeClr>
                </a:solidFill>
              </a:rPr>
              <a:t>plurireligiosa</a:t>
            </a:r>
            <a:r>
              <a:rPr lang="it-IT" sz="2200" b="1" dirty="0" smtClean="0">
                <a:solidFill>
                  <a:schemeClr val="accent2">
                    <a:lumMod val="20000"/>
                    <a:lumOff val="80000"/>
                  </a:schemeClr>
                </a:solidFill>
              </a:rPr>
              <a:t>, partire dalla relazione per arrivare all’annuncio.</a:t>
            </a:r>
          </a:p>
          <a:p>
            <a:r>
              <a:rPr lang="it-IT" sz="2200" b="1" dirty="0" smtClean="0"/>
              <a:t>Abitare con familiarità creando una presenza stabile (C. Ascolto, Osservatori, assemblee, riunioni, </a:t>
            </a:r>
            <a:r>
              <a:rPr lang="it-IT" sz="2200" b="1" dirty="0" smtClean="0"/>
              <a:t>presenza in rete, attività ricreative </a:t>
            </a:r>
            <a:r>
              <a:rPr lang="it-IT" sz="2200" b="1" dirty="0" smtClean="0"/>
              <a:t>...).</a:t>
            </a:r>
          </a:p>
          <a:p>
            <a:r>
              <a:rPr lang="it-IT" sz="2200" b="1" dirty="0" smtClean="0"/>
              <a:t>Abitare nella polis per il bene comune (Dottrina Sociale della Chiesa), partendo dagli ultimi.</a:t>
            </a:r>
          </a:p>
          <a:p>
            <a:r>
              <a:rPr lang="it-IT" sz="2200" b="1" dirty="0" smtClean="0"/>
              <a:t>Chiediamoci: sappiamo investire sulla formazione e promuovere l’impegno sociale e politico?</a:t>
            </a:r>
          </a:p>
          <a:p>
            <a:r>
              <a:rPr lang="it-IT" sz="2200" b="1" dirty="0" smtClean="0"/>
              <a:t>Alziamo la voce per una gestione sanitaria che estenda a quanti più soggetti possibili il godimento di un diritto?</a:t>
            </a:r>
          </a:p>
          <a:p>
            <a:r>
              <a:rPr lang="it-IT" sz="2200" b="1" dirty="0" smtClean="0"/>
              <a:t>Favoriamo un sostegno effettivo alle famiglie, per affrontare insieme il record negativo della crescita zero? </a:t>
            </a:r>
          </a:p>
        </p:txBody>
      </p:sp>
      <p:pic>
        <p:nvPicPr>
          <p:cNvPr id="6" name="Picture 2" descr="C:\Users\Filippo\Chiesa Cattolica\PARROCCHIA\VISITA PASTORALE\IMMAGINI\stemma.png"/>
          <p:cNvPicPr>
            <a:picLocks noChangeAspect="1" noChangeArrowheads="1"/>
          </p:cNvPicPr>
          <p:nvPr/>
        </p:nvPicPr>
        <p:blipFill>
          <a:blip r:embed="rId2" cstate="print"/>
          <a:srcRect/>
          <a:stretch>
            <a:fillRect/>
          </a:stretch>
        </p:blipFill>
        <p:spPr bwMode="auto">
          <a:xfrm>
            <a:off x="8358214" y="214290"/>
            <a:ext cx="450278" cy="571504"/>
          </a:xfrm>
          <a:prstGeom prst="rect">
            <a:avLst/>
          </a:prstGeom>
          <a:noFill/>
        </p:spPr>
      </p:pic>
      <p:pic>
        <p:nvPicPr>
          <p:cNvPr id="9" name="Segnaposto contenuto 8" descr="gentile_da_fabriano_adorazione_dei_magi.jpg"/>
          <p:cNvPicPr>
            <a:picLocks noGrp="1" noChangeAspect="1"/>
          </p:cNvPicPr>
          <p:nvPr>
            <p:ph sz="half" idx="1"/>
          </p:nvPr>
        </p:nvPicPr>
        <p:blipFill>
          <a:blip r:embed="rId3"/>
          <a:srcRect l="17798" t="2439" r="62442" b="1356"/>
          <a:stretch>
            <a:fillRect/>
          </a:stretch>
        </p:blipFill>
        <p:spPr>
          <a:xfrm>
            <a:off x="142844" y="1214422"/>
            <a:ext cx="1714512" cy="5357850"/>
          </a:xfrm>
          <a:ln w="38100">
            <a:solidFill>
              <a:schemeClr val="accent1">
                <a:lumMod val="60000"/>
                <a:lumOff val="40000"/>
              </a:schemeClr>
            </a:solidFill>
          </a:ln>
        </p:spPr>
      </p:pic>
      <p:pic>
        <p:nvPicPr>
          <p:cNvPr id="8" name="Immagine 7" descr="logo.png"/>
          <p:cNvPicPr>
            <a:picLocks noChangeAspect="1"/>
          </p:cNvPicPr>
          <p:nvPr/>
        </p:nvPicPr>
        <p:blipFill>
          <a:blip r:embed="rId4" cstate="print"/>
          <a:stretch>
            <a:fillRect/>
          </a:stretch>
        </p:blipFill>
        <p:spPr>
          <a:xfrm>
            <a:off x="233283" y="157086"/>
            <a:ext cx="576316" cy="628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dissolv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785818"/>
          </a:xfrm>
          <a:prstGeom prst="round2SameRect">
            <a:avLst/>
          </a:prstGeom>
          <a:solidFill>
            <a:srgbClr val="00421E"/>
          </a:solidFill>
          <a:ln w="38100">
            <a:solidFill>
              <a:schemeClr val="accent1">
                <a:lumMod val="60000"/>
                <a:lumOff val="40000"/>
              </a:schemeClr>
            </a:solidFill>
          </a:ln>
        </p:spPr>
        <p:txBody>
          <a:bodyPr>
            <a:noAutofit/>
          </a:bodyPr>
          <a:lstStyle/>
          <a:p>
            <a:r>
              <a:rPr lang="it-IT" sz="6600" b="1" i="1" dirty="0" smtClean="0">
                <a:solidFill>
                  <a:schemeClr val="accent1">
                    <a:lumMod val="20000"/>
                    <a:lumOff val="80000"/>
                  </a:schemeClr>
                </a:solidFill>
              </a:rPr>
              <a:t>Educare</a:t>
            </a:r>
            <a:endParaRPr lang="it-IT" sz="6600" dirty="0">
              <a:solidFill>
                <a:schemeClr val="accent1">
                  <a:lumMod val="20000"/>
                  <a:lumOff val="80000"/>
                </a:schemeClr>
              </a:solidFill>
            </a:endParaRPr>
          </a:p>
        </p:txBody>
      </p:sp>
      <p:pic>
        <p:nvPicPr>
          <p:cNvPr id="8" name="Segnaposto contenuto 7" descr="emmaus.jpg"/>
          <p:cNvPicPr>
            <a:picLocks noGrp="1" noChangeAspect="1"/>
          </p:cNvPicPr>
          <p:nvPr>
            <p:ph sz="half" idx="1"/>
          </p:nvPr>
        </p:nvPicPr>
        <p:blipFill>
          <a:blip r:embed="rId2"/>
          <a:stretch>
            <a:fillRect/>
          </a:stretch>
        </p:blipFill>
        <p:spPr>
          <a:xfrm>
            <a:off x="142844" y="1500174"/>
            <a:ext cx="2720674" cy="4929214"/>
          </a:xfrm>
          <a:noFill/>
          <a:ln w="38100">
            <a:solidFill>
              <a:schemeClr val="accent1">
                <a:lumMod val="60000"/>
                <a:lumOff val="40000"/>
              </a:schemeClr>
            </a:solidFill>
          </a:ln>
        </p:spPr>
      </p:pic>
      <p:sp>
        <p:nvSpPr>
          <p:cNvPr id="4" name="Segnaposto contenuto 3"/>
          <p:cNvSpPr>
            <a:spLocks noGrp="1"/>
          </p:cNvSpPr>
          <p:nvPr>
            <p:ph sz="half" idx="2"/>
          </p:nvPr>
        </p:nvSpPr>
        <p:spPr>
          <a:xfrm>
            <a:off x="2928926" y="1071546"/>
            <a:ext cx="6072230" cy="5643602"/>
          </a:xfrm>
          <a:solidFill>
            <a:srgbClr val="00421E"/>
          </a:solidFill>
          <a:ln w="38100">
            <a:solidFill>
              <a:schemeClr val="accent1">
                <a:lumMod val="60000"/>
                <a:lumOff val="40000"/>
              </a:schemeClr>
            </a:solidFill>
          </a:ln>
        </p:spPr>
        <p:txBody>
          <a:bodyPr>
            <a:noAutofit/>
          </a:bodyPr>
          <a:lstStyle/>
          <a:p>
            <a:r>
              <a:rPr lang="it-IT" sz="2000" b="1" dirty="0" smtClean="0"/>
              <a:t>Osserva il Papa (EG 106), «si rende necessaria un’educazione che insegni a pensare criticamente e che offra un percorso di maturazione nei valori»</a:t>
            </a:r>
          </a:p>
          <a:p>
            <a:r>
              <a:rPr lang="it-IT" sz="2000" b="1" dirty="0" smtClean="0"/>
              <a:t>Promozione della capacità di “pensare” al bene comune e alla legalità.</a:t>
            </a:r>
          </a:p>
          <a:p>
            <a:r>
              <a:rPr lang="it-IT" sz="2000" b="1" dirty="0" smtClean="0"/>
              <a:t>Rinnovamento della formazione dei seminaristi e dei presbiteri.</a:t>
            </a:r>
          </a:p>
          <a:p>
            <a:r>
              <a:rPr lang="it-IT" sz="2000" b="1" dirty="0" smtClean="0"/>
              <a:t>Educare le coppie al vangelo della famiglia, rivedendo anche i corsi di preparazione al sacramento del matrimonio.</a:t>
            </a:r>
          </a:p>
          <a:p>
            <a:r>
              <a:rPr lang="it-IT" sz="2000" b="1" dirty="0" smtClean="0"/>
              <a:t>Educare ad un completamento dell’iniziazione cristiana in chiave catecumenale,  con attività oratoriali per una adeguata Pastorale Giovanile.</a:t>
            </a:r>
          </a:p>
          <a:p>
            <a:r>
              <a:rPr lang="it-IT" sz="2000" b="1" dirty="0" smtClean="0"/>
              <a:t>Educare all’uso più oculato e profondo della Bibbia per la Pastorale.</a:t>
            </a:r>
          </a:p>
          <a:p>
            <a:r>
              <a:rPr lang="it-IT" sz="2000" b="1" dirty="0" smtClean="0"/>
              <a:t>Educare alla giornata festiva  da vivere in Dio con la famiglia, per la comunità.</a:t>
            </a:r>
            <a:endParaRPr lang="it-IT" sz="2000" b="1" dirty="0"/>
          </a:p>
        </p:txBody>
      </p:sp>
      <p:pic>
        <p:nvPicPr>
          <p:cNvPr id="6" name="Picture 2" descr="C:\Users\Filippo\Chiesa Cattolica\PARROCCHIA\VISITA PASTORALE\IMMAGINI\stemma.png"/>
          <p:cNvPicPr>
            <a:picLocks noChangeAspect="1" noChangeArrowheads="1"/>
          </p:cNvPicPr>
          <p:nvPr/>
        </p:nvPicPr>
        <p:blipFill>
          <a:blip r:embed="rId3"/>
          <a:srcRect/>
          <a:stretch>
            <a:fillRect/>
          </a:stretch>
        </p:blipFill>
        <p:spPr bwMode="auto">
          <a:xfrm>
            <a:off x="8135242" y="274739"/>
            <a:ext cx="580162" cy="736358"/>
          </a:xfrm>
          <a:prstGeom prst="rect">
            <a:avLst/>
          </a:prstGeom>
          <a:noFill/>
        </p:spPr>
      </p:pic>
      <p:pic>
        <p:nvPicPr>
          <p:cNvPr id="9" name="Immagine 8" descr="logo.png"/>
          <p:cNvPicPr>
            <a:picLocks noChangeAspect="1"/>
          </p:cNvPicPr>
          <p:nvPr/>
        </p:nvPicPr>
        <p:blipFill>
          <a:blip r:embed="rId4" cstate="print"/>
          <a:stretch>
            <a:fillRect/>
          </a:stretch>
        </p:blipFill>
        <p:spPr>
          <a:xfrm>
            <a:off x="376160" y="157087"/>
            <a:ext cx="838254" cy="9144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dissolv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857256"/>
          </a:xfrm>
          <a:prstGeom prst="round2SameRect">
            <a:avLst/>
          </a:prstGeom>
          <a:solidFill>
            <a:srgbClr val="00421E"/>
          </a:solidFill>
          <a:ln w="38100">
            <a:solidFill>
              <a:schemeClr val="accent1">
                <a:lumMod val="60000"/>
                <a:lumOff val="40000"/>
              </a:schemeClr>
            </a:solidFill>
          </a:ln>
        </p:spPr>
        <p:txBody>
          <a:bodyPr>
            <a:noAutofit/>
          </a:bodyPr>
          <a:lstStyle/>
          <a:p>
            <a:r>
              <a:rPr lang="it-IT" sz="6000" b="1" i="1" dirty="0" smtClean="0">
                <a:solidFill>
                  <a:schemeClr val="accent1">
                    <a:lumMod val="20000"/>
                    <a:lumOff val="80000"/>
                  </a:schemeClr>
                </a:solidFill>
              </a:rPr>
              <a:t>Trasfigurare</a:t>
            </a:r>
            <a:endParaRPr lang="it-IT" sz="6000" dirty="0">
              <a:solidFill>
                <a:schemeClr val="accent1">
                  <a:lumMod val="20000"/>
                  <a:lumOff val="80000"/>
                </a:schemeClr>
              </a:solidFill>
            </a:endParaRPr>
          </a:p>
        </p:txBody>
      </p:sp>
      <p:sp>
        <p:nvSpPr>
          <p:cNvPr id="4" name="Segnaposto contenuto 3"/>
          <p:cNvSpPr>
            <a:spLocks noGrp="1"/>
          </p:cNvSpPr>
          <p:nvPr>
            <p:ph sz="half" idx="2"/>
          </p:nvPr>
        </p:nvSpPr>
        <p:spPr>
          <a:xfrm>
            <a:off x="1571604" y="1071546"/>
            <a:ext cx="7429552" cy="5643602"/>
          </a:xfrm>
          <a:solidFill>
            <a:srgbClr val="00421E"/>
          </a:solidFill>
          <a:ln w="38100">
            <a:solidFill>
              <a:schemeClr val="accent1">
                <a:lumMod val="60000"/>
                <a:lumOff val="40000"/>
              </a:schemeClr>
            </a:solidFill>
          </a:ln>
        </p:spPr>
        <p:txBody>
          <a:bodyPr>
            <a:noAutofit/>
          </a:bodyPr>
          <a:lstStyle/>
          <a:p>
            <a:r>
              <a:rPr lang="it-IT" sz="2400" b="1" dirty="0" smtClean="0"/>
              <a:t>Assumere il volto di Cristo, guardando nell’altro il volto di Cristo. Vedere nel corpo la persona.</a:t>
            </a:r>
          </a:p>
          <a:p>
            <a:r>
              <a:rPr lang="it-IT" sz="2400" b="1" dirty="0" smtClean="0"/>
              <a:t>Visione sapienziale, per regalare un’incontro d’Amore, che ti cambia la vita, “Vieni e vedi” “Rimasero con lui”.</a:t>
            </a:r>
          </a:p>
          <a:p>
            <a:r>
              <a:rPr lang="it-IT" sz="2400" b="1" dirty="0" smtClean="0"/>
              <a:t>Per trasfigurare è necessario essere trasfigurati: anche noi con le nostre scelte abbiamo bisogno di trasfigurare molte situazioni di infedeltà.</a:t>
            </a:r>
          </a:p>
          <a:p>
            <a:r>
              <a:rPr lang="it-IT" sz="2400" b="1" dirty="0" smtClean="0"/>
              <a:t>Per Amare bisogna fondersi con l’altro e non possederlo.</a:t>
            </a:r>
          </a:p>
          <a:p>
            <a:r>
              <a:rPr lang="it-IT" sz="2400" b="1" dirty="0" smtClean="0"/>
              <a:t>La violenza che riceve il cristiano deve essere </a:t>
            </a:r>
            <a:r>
              <a:rPr lang="it-IT" sz="2400" b="1" i="1" dirty="0" smtClean="0"/>
              <a:t>trasfigurata</a:t>
            </a:r>
            <a:r>
              <a:rPr lang="it-IT" sz="2400" b="1" dirty="0" smtClean="0"/>
              <a:t> in amore, perdono e riconciliazione.</a:t>
            </a:r>
          </a:p>
          <a:p>
            <a:r>
              <a:rPr lang="it-IT" sz="2400" b="1" dirty="0" smtClean="0"/>
              <a:t>Riscoprire la propria umanità riflessa nell’umanità obbediente di Gesù.</a:t>
            </a:r>
          </a:p>
          <a:p>
            <a:r>
              <a:rPr lang="it-IT" sz="2400" b="1" dirty="0" smtClean="0"/>
              <a:t>Chi segue Cristo vero uomo si fa pure lui più Uomo </a:t>
            </a:r>
            <a:r>
              <a:rPr lang="it-IT" sz="1100" b="1" dirty="0" smtClean="0"/>
              <a:t>(GS 41).</a:t>
            </a:r>
          </a:p>
          <a:p>
            <a:endParaRPr lang="it-IT" sz="2400" b="1" dirty="0" smtClean="0">
              <a:solidFill>
                <a:schemeClr val="bg1"/>
              </a:solidFill>
            </a:endParaRPr>
          </a:p>
        </p:txBody>
      </p:sp>
      <p:pic>
        <p:nvPicPr>
          <p:cNvPr id="6" name="Picture 2" descr="C:\Users\Filippo\Chiesa Cattolica\PARROCCHIA\VISITA PASTORALE\IMMAGINI\stemma.png"/>
          <p:cNvPicPr>
            <a:picLocks noChangeAspect="1" noChangeArrowheads="1"/>
          </p:cNvPicPr>
          <p:nvPr/>
        </p:nvPicPr>
        <p:blipFill>
          <a:blip r:embed="rId2"/>
          <a:srcRect/>
          <a:stretch>
            <a:fillRect/>
          </a:stretch>
        </p:blipFill>
        <p:spPr bwMode="auto">
          <a:xfrm>
            <a:off x="7858148" y="214290"/>
            <a:ext cx="562846" cy="714380"/>
          </a:xfrm>
          <a:prstGeom prst="rect">
            <a:avLst/>
          </a:prstGeom>
          <a:noFill/>
        </p:spPr>
      </p:pic>
      <p:pic>
        <p:nvPicPr>
          <p:cNvPr id="10" name="Segnaposto contenuto 9" descr="foto-4.jpg"/>
          <p:cNvPicPr>
            <a:picLocks noGrp="1" noChangeAspect="1"/>
          </p:cNvPicPr>
          <p:nvPr>
            <p:ph sz="half" idx="1"/>
          </p:nvPr>
        </p:nvPicPr>
        <p:blipFill>
          <a:blip r:embed="rId3" cstate="print"/>
          <a:srcRect l="32470" t="1321" r="30237" b="919"/>
          <a:stretch>
            <a:fillRect/>
          </a:stretch>
        </p:blipFill>
        <p:spPr>
          <a:xfrm>
            <a:off x="142844" y="1214422"/>
            <a:ext cx="1357322" cy="5286412"/>
          </a:xfrm>
          <a:ln w="38100">
            <a:solidFill>
              <a:schemeClr val="accent1">
                <a:lumMod val="60000"/>
                <a:lumOff val="40000"/>
              </a:schemeClr>
            </a:solidFill>
          </a:ln>
        </p:spPr>
      </p:pic>
      <p:pic>
        <p:nvPicPr>
          <p:cNvPr id="8" name="Immagine 7" descr="logo.png"/>
          <p:cNvPicPr>
            <a:picLocks noChangeAspect="1"/>
          </p:cNvPicPr>
          <p:nvPr/>
        </p:nvPicPr>
        <p:blipFill>
          <a:blip r:embed="rId4" cstate="print"/>
          <a:stretch>
            <a:fillRect/>
          </a:stretch>
        </p:blipFill>
        <p:spPr>
          <a:xfrm>
            <a:off x="357158" y="214290"/>
            <a:ext cx="695378" cy="758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dissolv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000132"/>
          </a:xfrm>
          <a:prstGeom prst="round2SameRect">
            <a:avLst/>
          </a:prstGeom>
          <a:solidFill>
            <a:srgbClr val="00421E"/>
          </a:solidFill>
          <a:ln w="38100">
            <a:solidFill>
              <a:schemeClr val="accent1">
                <a:lumMod val="60000"/>
                <a:lumOff val="40000"/>
              </a:schemeClr>
            </a:solidFill>
          </a:ln>
        </p:spPr>
        <p:txBody>
          <a:bodyPr>
            <a:noAutofit/>
          </a:bodyPr>
          <a:lstStyle/>
          <a:p>
            <a:r>
              <a:rPr lang="it-IT" sz="6600" b="1" dirty="0" smtClean="0">
                <a:solidFill>
                  <a:schemeClr val="accent1">
                    <a:lumMod val="20000"/>
                    <a:lumOff val="80000"/>
                  </a:schemeClr>
                </a:solidFill>
              </a:rPr>
              <a:t>APPUNTI</a:t>
            </a:r>
            <a:endParaRPr lang="it-IT" sz="6600" dirty="0">
              <a:solidFill>
                <a:schemeClr val="accent1">
                  <a:lumMod val="20000"/>
                  <a:lumOff val="80000"/>
                </a:schemeClr>
              </a:solidFill>
            </a:endParaRPr>
          </a:p>
        </p:txBody>
      </p:sp>
      <p:sp>
        <p:nvSpPr>
          <p:cNvPr id="4" name="Segnaposto contenuto 3"/>
          <p:cNvSpPr>
            <a:spLocks noGrp="1"/>
          </p:cNvSpPr>
          <p:nvPr>
            <p:ph sz="half" idx="2"/>
          </p:nvPr>
        </p:nvSpPr>
        <p:spPr>
          <a:xfrm>
            <a:off x="3214678" y="1285860"/>
            <a:ext cx="5786478" cy="5357850"/>
          </a:xfrm>
          <a:solidFill>
            <a:srgbClr val="00421E"/>
          </a:solidFill>
          <a:ln w="38100">
            <a:solidFill>
              <a:schemeClr val="accent1">
                <a:lumMod val="60000"/>
                <a:lumOff val="40000"/>
              </a:schemeClr>
            </a:solidFill>
          </a:ln>
        </p:spPr>
        <p:txBody>
          <a:bodyPr>
            <a:normAutofit fontScale="92500"/>
          </a:bodyPr>
          <a:lstStyle/>
          <a:p>
            <a:r>
              <a:rPr lang="it-IT" b="1" dirty="0" smtClean="0"/>
              <a:t>C’è un popolo che cammina indipendentemente dalla Chiesa, specie la popolazione giovanile.</a:t>
            </a:r>
          </a:p>
          <a:p>
            <a:r>
              <a:rPr lang="it-IT" b="1" dirty="0" smtClean="0"/>
              <a:t>Capire dove viviamo e a chi vogliamo proporre questo nuovo umanesimo.</a:t>
            </a:r>
          </a:p>
          <a:p>
            <a:r>
              <a:rPr lang="it-IT" b="1" dirty="0" smtClean="0"/>
              <a:t>Individuare potenzialità e bisogni del nostro territorio.</a:t>
            </a:r>
          </a:p>
          <a:p>
            <a:r>
              <a:rPr lang="it-IT" b="1" dirty="0" smtClean="0"/>
              <a:t>Seria presa di coscienza su cosa dobbiamo fare.</a:t>
            </a:r>
          </a:p>
          <a:p>
            <a:r>
              <a:rPr lang="it-IT" b="1" dirty="0" smtClean="0"/>
              <a:t>Modulare la pastorale rispetto alla situazione reale, con linguaggio immediato e comprensibile a tutti.</a:t>
            </a:r>
            <a:endParaRPr lang="it-IT" b="1" dirty="0"/>
          </a:p>
        </p:txBody>
      </p:sp>
      <p:pic>
        <p:nvPicPr>
          <p:cNvPr id="6" name="Picture 2" descr="C:\Users\Filippo\Chiesa Cattolica\PARROCCHIA\VISITA PASTORALE\IMMAGINI\stemma.png"/>
          <p:cNvPicPr>
            <a:picLocks noChangeAspect="1" noChangeArrowheads="1"/>
          </p:cNvPicPr>
          <p:nvPr/>
        </p:nvPicPr>
        <p:blipFill>
          <a:blip r:embed="rId2"/>
          <a:srcRect/>
          <a:stretch>
            <a:fillRect/>
          </a:stretch>
        </p:blipFill>
        <p:spPr bwMode="auto">
          <a:xfrm>
            <a:off x="7858148" y="214290"/>
            <a:ext cx="723038" cy="917700"/>
          </a:xfrm>
          <a:prstGeom prst="rect">
            <a:avLst/>
          </a:prstGeom>
          <a:noFill/>
        </p:spPr>
      </p:pic>
      <p:pic>
        <p:nvPicPr>
          <p:cNvPr id="8" name="Immagine 7" descr="logo.png"/>
          <p:cNvPicPr>
            <a:picLocks noChangeAspect="1"/>
          </p:cNvPicPr>
          <p:nvPr/>
        </p:nvPicPr>
        <p:blipFill>
          <a:blip r:embed="rId3" cstate="print"/>
          <a:stretch>
            <a:fillRect/>
          </a:stretch>
        </p:blipFill>
        <p:spPr>
          <a:xfrm>
            <a:off x="363111" y="214290"/>
            <a:ext cx="864352" cy="942928"/>
          </a:xfrm>
          <a:prstGeom prst="rect">
            <a:avLst/>
          </a:prstGeom>
        </p:spPr>
      </p:pic>
      <p:pic>
        <p:nvPicPr>
          <p:cNvPr id="12" name="Segnaposto contenuto 11" descr="Firenze - LOGO VINCITORE.jpg"/>
          <p:cNvPicPr>
            <a:picLocks noGrp="1" noChangeAspect="1"/>
          </p:cNvPicPr>
          <p:nvPr>
            <p:ph sz="half" idx="1"/>
          </p:nvPr>
        </p:nvPicPr>
        <p:blipFill>
          <a:blip r:embed="rId4"/>
          <a:stretch>
            <a:fillRect/>
          </a:stretch>
        </p:blipFill>
        <p:spPr>
          <a:xfrm>
            <a:off x="142844" y="1857364"/>
            <a:ext cx="2882542" cy="4240212"/>
          </a:xfrm>
          <a:ln w="38100">
            <a:solidFill>
              <a:schemeClr val="accent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000132"/>
          </a:xfrm>
          <a:prstGeom prst="round2SameRect">
            <a:avLst/>
          </a:prstGeom>
          <a:solidFill>
            <a:srgbClr val="00421E"/>
          </a:solidFill>
          <a:ln w="38100">
            <a:solidFill>
              <a:schemeClr val="accent1">
                <a:lumMod val="60000"/>
                <a:lumOff val="40000"/>
              </a:schemeClr>
            </a:solidFill>
          </a:ln>
        </p:spPr>
        <p:txBody>
          <a:bodyPr>
            <a:noAutofit/>
          </a:bodyPr>
          <a:lstStyle/>
          <a:p>
            <a:r>
              <a:rPr lang="it-IT" sz="6600" b="1" dirty="0" smtClean="0">
                <a:solidFill>
                  <a:schemeClr val="accent1">
                    <a:lumMod val="20000"/>
                    <a:lumOff val="80000"/>
                  </a:schemeClr>
                </a:solidFill>
              </a:rPr>
              <a:t>RIFLESSIONE</a:t>
            </a:r>
            <a:endParaRPr lang="it-IT" sz="6600" dirty="0">
              <a:solidFill>
                <a:schemeClr val="accent1">
                  <a:lumMod val="20000"/>
                  <a:lumOff val="80000"/>
                </a:schemeClr>
              </a:solidFill>
            </a:endParaRPr>
          </a:p>
        </p:txBody>
      </p:sp>
      <p:sp>
        <p:nvSpPr>
          <p:cNvPr id="3" name="Segnaposto contenuto 2"/>
          <p:cNvSpPr>
            <a:spLocks noGrp="1"/>
          </p:cNvSpPr>
          <p:nvPr>
            <p:ph sz="half" idx="1"/>
          </p:nvPr>
        </p:nvSpPr>
        <p:spPr>
          <a:xfrm>
            <a:off x="142844" y="1214422"/>
            <a:ext cx="8824946" cy="5500726"/>
          </a:xfrm>
          <a:solidFill>
            <a:srgbClr val="00421E"/>
          </a:solidFill>
          <a:ln w="38100">
            <a:solidFill>
              <a:schemeClr val="accent1">
                <a:lumMod val="60000"/>
                <a:lumOff val="40000"/>
              </a:schemeClr>
            </a:solidFill>
          </a:ln>
        </p:spPr>
        <p:txBody>
          <a:bodyPr>
            <a:noAutofit/>
          </a:bodyPr>
          <a:lstStyle/>
          <a:p>
            <a:r>
              <a:rPr lang="it-IT" sz="2500" b="1" dirty="0" smtClean="0"/>
              <a:t>La centralità è l’Amore, senza il quale non si riesce ad andare veramente verso l’altro per condurlo all’Altro.</a:t>
            </a:r>
          </a:p>
          <a:p>
            <a:r>
              <a:rPr lang="it-IT" sz="2500" b="1" dirty="0" smtClean="0"/>
              <a:t>La misura del nostro essere cristiani è Gesù Maestro.</a:t>
            </a:r>
          </a:p>
          <a:p>
            <a:r>
              <a:rPr lang="it-IT" sz="2500" b="1" dirty="0" smtClean="0"/>
              <a:t>Come Gesù nella vita quotidiana:</a:t>
            </a:r>
          </a:p>
          <a:p>
            <a:endParaRPr lang="it-IT" sz="2500" b="1" dirty="0" smtClean="0"/>
          </a:p>
          <a:p>
            <a:r>
              <a:rPr lang="it-IT" sz="2500" b="1" dirty="0" smtClean="0"/>
              <a:t>Preghiera</a:t>
            </a:r>
          </a:p>
          <a:p>
            <a:r>
              <a:rPr lang="it-IT" sz="2500" b="1" dirty="0" smtClean="0"/>
              <a:t>Annuncio</a:t>
            </a:r>
          </a:p>
          <a:p>
            <a:r>
              <a:rPr lang="it-IT" sz="2500" b="1" dirty="0" smtClean="0"/>
              <a:t>Cura delle persone</a:t>
            </a:r>
            <a:endParaRPr lang="it-IT" sz="3200" b="1" dirty="0" smtClean="0"/>
          </a:p>
          <a:p>
            <a:endParaRPr lang="it-IT" sz="3200" b="1" dirty="0"/>
          </a:p>
        </p:txBody>
      </p:sp>
      <p:pic>
        <p:nvPicPr>
          <p:cNvPr id="5" name="Picture 2" descr="C:\Users\Filippo\Chiesa Cattolica\PARROCCHIA\VISITA PASTORALE\IMMAGINI\stemma.png"/>
          <p:cNvPicPr>
            <a:picLocks noChangeAspect="1" noChangeArrowheads="1"/>
          </p:cNvPicPr>
          <p:nvPr/>
        </p:nvPicPr>
        <p:blipFill>
          <a:blip r:embed="rId2"/>
          <a:srcRect/>
          <a:stretch>
            <a:fillRect/>
          </a:stretch>
        </p:blipFill>
        <p:spPr bwMode="auto">
          <a:xfrm>
            <a:off x="8001024" y="214290"/>
            <a:ext cx="723038" cy="917700"/>
          </a:xfrm>
          <a:prstGeom prst="rect">
            <a:avLst/>
          </a:prstGeom>
          <a:noFill/>
        </p:spPr>
      </p:pic>
      <p:sp>
        <p:nvSpPr>
          <p:cNvPr id="11" name="Parentesi graffa chiusa 10"/>
          <p:cNvSpPr/>
          <p:nvPr/>
        </p:nvSpPr>
        <p:spPr>
          <a:xfrm>
            <a:off x="3071802" y="3357562"/>
            <a:ext cx="416056" cy="1485904"/>
          </a:xfrm>
          <a:prstGeom prst="rightBrac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9" name="CasellaDiTesto 8"/>
          <p:cNvSpPr txBox="1"/>
          <p:nvPr/>
        </p:nvSpPr>
        <p:spPr>
          <a:xfrm>
            <a:off x="3571868" y="3857628"/>
            <a:ext cx="1470274" cy="461665"/>
          </a:xfrm>
          <a:prstGeom prst="rect">
            <a:avLst/>
          </a:prstGeom>
          <a:noFill/>
          <a:ln>
            <a:solidFill>
              <a:schemeClr val="accent1">
                <a:lumMod val="60000"/>
                <a:lumOff val="40000"/>
              </a:schemeClr>
            </a:solidFill>
          </a:ln>
        </p:spPr>
        <p:txBody>
          <a:bodyPr wrap="none" rtlCol="0">
            <a:spAutoFit/>
          </a:bodyPr>
          <a:lstStyle/>
          <a:p>
            <a:r>
              <a:rPr lang="it-IT" sz="2400" b="1" dirty="0" smtClean="0"/>
              <a:t>MISSIONE</a:t>
            </a:r>
            <a:endParaRPr lang="it-IT" sz="2400" b="1" dirty="0"/>
          </a:p>
        </p:txBody>
      </p:sp>
      <p:sp>
        <p:nvSpPr>
          <p:cNvPr id="10" name="CasellaDiTesto 9"/>
          <p:cNvSpPr txBox="1"/>
          <p:nvPr/>
        </p:nvSpPr>
        <p:spPr>
          <a:xfrm>
            <a:off x="1000100" y="5857892"/>
            <a:ext cx="7098353" cy="707886"/>
          </a:xfrm>
          <a:prstGeom prst="rect">
            <a:avLst/>
          </a:prstGeom>
          <a:noFill/>
        </p:spPr>
        <p:txBody>
          <a:bodyPr wrap="none" rtlCol="0">
            <a:spAutoFit/>
          </a:bodyPr>
          <a:lstStyle/>
          <a:p>
            <a:pPr algn="ctr"/>
            <a:r>
              <a:rPr lang="it-IT" sz="2800" b="1" dirty="0" smtClean="0"/>
              <a:t>“ Amatevi gli uni gli altri, come io vi ho amati ”</a:t>
            </a:r>
          </a:p>
          <a:p>
            <a:pPr algn="ctr"/>
            <a:r>
              <a:rPr lang="it-IT" sz="1200" b="1" dirty="0" smtClean="0"/>
              <a:t>(</a:t>
            </a:r>
            <a:r>
              <a:rPr lang="it-IT" sz="1200" b="1" dirty="0" err="1" smtClean="0"/>
              <a:t>Gv</a:t>
            </a:r>
            <a:r>
              <a:rPr lang="it-IT" sz="1200" b="1" dirty="0" smtClean="0"/>
              <a:t> 15, 12)</a:t>
            </a:r>
            <a:endParaRPr lang="it-IT" sz="1200" b="1" dirty="0"/>
          </a:p>
        </p:txBody>
      </p:sp>
      <p:pic>
        <p:nvPicPr>
          <p:cNvPr id="12" name="Immagine 11" descr="giotto_lavanda_700px.jpg"/>
          <p:cNvPicPr>
            <a:picLocks noChangeAspect="1"/>
          </p:cNvPicPr>
          <p:nvPr/>
        </p:nvPicPr>
        <p:blipFill>
          <a:blip r:embed="rId3"/>
          <a:stretch>
            <a:fillRect/>
          </a:stretch>
        </p:blipFill>
        <p:spPr>
          <a:xfrm>
            <a:off x="5143504" y="2928934"/>
            <a:ext cx="3708696" cy="2561562"/>
          </a:xfrm>
          <a:prstGeom prst="rect">
            <a:avLst/>
          </a:prstGeom>
          <a:ln w="38100">
            <a:solidFill>
              <a:schemeClr val="accent1">
                <a:lumMod val="60000"/>
                <a:lumOff val="40000"/>
              </a:schemeClr>
            </a:solidFill>
          </a:ln>
        </p:spPr>
      </p:pic>
      <p:pic>
        <p:nvPicPr>
          <p:cNvPr id="13" name="Immagine 12" descr="logo.png"/>
          <p:cNvPicPr>
            <a:picLocks noChangeAspect="1"/>
          </p:cNvPicPr>
          <p:nvPr/>
        </p:nvPicPr>
        <p:blipFill>
          <a:blip r:embed="rId4" cstate="print"/>
          <a:stretch>
            <a:fillRect/>
          </a:stretch>
        </p:blipFill>
        <p:spPr>
          <a:xfrm>
            <a:off x="357158" y="214290"/>
            <a:ext cx="864352" cy="942928"/>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1"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2015-01-23-alle-02.15.00.png"/>
          <p:cNvPicPr>
            <a:picLocks noChangeAspect="1"/>
          </p:cNvPicPr>
          <p:nvPr/>
        </p:nvPicPr>
        <p:blipFill>
          <a:blip r:embed="rId2"/>
          <a:stretch>
            <a:fillRect/>
          </a:stretch>
        </p:blipFill>
        <p:spPr>
          <a:xfrm>
            <a:off x="1928794" y="238726"/>
            <a:ext cx="5286412" cy="6380548"/>
          </a:xfrm>
          <a:prstGeom prst="rect">
            <a:avLst/>
          </a:prstGeom>
        </p:spPr>
      </p:pic>
      <p:pic>
        <p:nvPicPr>
          <p:cNvPr id="8" name="Immagine 7" descr="a36fe04447607f6ad122a876572c79cc.jpg"/>
          <p:cNvPicPr>
            <a:picLocks noChangeAspect="1"/>
          </p:cNvPicPr>
          <p:nvPr/>
        </p:nvPicPr>
        <p:blipFill>
          <a:blip r:embed="rId3"/>
          <a:srcRect l="12899" t="4207" r="12899"/>
          <a:stretch>
            <a:fillRect/>
          </a:stretch>
        </p:blipFill>
        <p:spPr>
          <a:xfrm>
            <a:off x="214282" y="142852"/>
            <a:ext cx="8715436" cy="6536578"/>
          </a:xfrm>
          <a:prstGeom prst="rect">
            <a:avLst/>
          </a:prstGeom>
          <a:ln w="38100">
            <a:solidFill>
              <a:schemeClr val="accent1">
                <a:lumMod val="60000"/>
                <a:lumOff val="40000"/>
              </a:schemeClr>
            </a:solidFill>
          </a:ln>
        </p:spPr>
      </p:pic>
      <p:pic>
        <p:nvPicPr>
          <p:cNvPr id="6" name="Immagine 5" descr="logo.png"/>
          <p:cNvPicPr>
            <a:picLocks noChangeAspect="1"/>
          </p:cNvPicPr>
          <p:nvPr/>
        </p:nvPicPr>
        <p:blipFill>
          <a:blip r:embed="rId4"/>
          <a:stretch>
            <a:fillRect/>
          </a:stretch>
        </p:blipFill>
        <p:spPr>
          <a:xfrm>
            <a:off x="1643042" y="233774"/>
            <a:ext cx="5857916" cy="6390452"/>
          </a:xfrm>
          <a:prstGeom prst="rect">
            <a:avLst/>
          </a:prstGeom>
          <a:solidFill>
            <a:schemeClr val="accent1">
              <a:alpha val="50000"/>
            </a:schemeClr>
          </a:solidFill>
        </p:spPr>
      </p:pic>
      <p:sp>
        <p:nvSpPr>
          <p:cNvPr id="7" name="CasellaDiTesto 6"/>
          <p:cNvSpPr txBox="1"/>
          <p:nvPr/>
        </p:nvSpPr>
        <p:spPr>
          <a:xfrm>
            <a:off x="928662" y="571480"/>
            <a:ext cx="1707519" cy="707886"/>
          </a:xfrm>
          <a:prstGeom prst="rect">
            <a:avLst/>
          </a:prstGeom>
          <a:solidFill>
            <a:srgbClr val="00863D"/>
          </a:solidFill>
          <a:ln w="38100">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txBody>
          <a:bodyPr wrap="none" rtlCol="0">
            <a:spAutoFit/>
          </a:bodyPr>
          <a:lstStyle/>
          <a:p>
            <a:r>
              <a:rPr lang="it-IT" sz="4000" b="1" dirty="0" smtClean="0"/>
              <a:t>USCIRE</a:t>
            </a:r>
            <a:endParaRPr lang="it-IT" sz="4000" b="1" dirty="0"/>
          </a:p>
        </p:txBody>
      </p:sp>
      <p:sp>
        <p:nvSpPr>
          <p:cNvPr id="9" name="CasellaDiTesto 8"/>
          <p:cNvSpPr txBox="1"/>
          <p:nvPr/>
        </p:nvSpPr>
        <p:spPr>
          <a:xfrm>
            <a:off x="5643570" y="500042"/>
            <a:ext cx="3102131" cy="707886"/>
          </a:xfrm>
          <a:prstGeom prst="rect">
            <a:avLst/>
          </a:prstGeom>
          <a:solidFill>
            <a:srgbClr val="00863D"/>
          </a:solidFill>
          <a:ln w="38100">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p:spPr>
        <p:txBody>
          <a:bodyPr wrap="none" rtlCol="0">
            <a:spAutoFit/>
          </a:bodyPr>
          <a:lstStyle/>
          <a:p>
            <a:r>
              <a:rPr lang="it-IT" sz="4000" b="1" dirty="0" smtClean="0"/>
              <a:t>ANNUNCIARE</a:t>
            </a:r>
            <a:endParaRPr lang="it-IT" sz="4000" b="1" dirty="0"/>
          </a:p>
        </p:txBody>
      </p:sp>
      <p:sp>
        <p:nvSpPr>
          <p:cNvPr id="10" name="CasellaDiTesto 9"/>
          <p:cNvSpPr txBox="1"/>
          <p:nvPr/>
        </p:nvSpPr>
        <p:spPr>
          <a:xfrm>
            <a:off x="285720" y="5214950"/>
            <a:ext cx="1981376" cy="707886"/>
          </a:xfrm>
          <a:prstGeom prst="rect">
            <a:avLst/>
          </a:prstGeom>
          <a:solidFill>
            <a:srgbClr val="00863D"/>
          </a:solidFill>
          <a:ln w="34925">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txBody>
          <a:bodyPr wrap="none" rtlCol="0">
            <a:spAutoFit/>
          </a:bodyPr>
          <a:lstStyle/>
          <a:p>
            <a:r>
              <a:rPr lang="it-IT" sz="4000" b="1" dirty="0" smtClean="0"/>
              <a:t>ABITARE</a:t>
            </a:r>
            <a:endParaRPr lang="it-IT" sz="4000" b="1" dirty="0"/>
          </a:p>
        </p:txBody>
      </p:sp>
      <p:sp>
        <p:nvSpPr>
          <p:cNvPr id="11" name="CasellaDiTesto 10"/>
          <p:cNvSpPr txBox="1"/>
          <p:nvPr/>
        </p:nvSpPr>
        <p:spPr>
          <a:xfrm rot="1947931">
            <a:off x="6589244" y="5039501"/>
            <a:ext cx="2214068" cy="707886"/>
          </a:xfrm>
          <a:prstGeom prst="rect">
            <a:avLst/>
          </a:prstGeom>
          <a:solidFill>
            <a:srgbClr val="00863D"/>
          </a:solidFill>
          <a:ln w="38100">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p:spPr>
        <p:txBody>
          <a:bodyPr wrap="none" rtlCol="0">
            <a:spAutoFit/>
          </a:bodyPr>
          <a:lstStyle/>
          <a:p>
            <a:r>
              <a:rPr lang="it-IT" sz="4000" b="1" dirty="0" smtClean="0"/>
              <a:t>EDUCARE</a:t>
            </a:r>
            <a:endParaRPr lang="it-IT" sz="4000" b="1" dirty="0"/>
          </a:p>
        </p:txBody>
      </p:sp>
      <p:sp>
        <p:nvSpPr>
          <p:cNvPr id="12" name="CasellaDiTesto 11"/>
          <p:cNvSpPr txBox="1"/>
          <p:nvPr/>
        </p:nvSpPr>
        <p:spPr>
          <a:xfrm>
            <a:off x="2786050" y="2643182"/>
            <a:ext cx="3451586" cy="707886"/>
          </a:xfrm>
          <a:prstGeom prst="rect">
            <a:avLst/>
          </a:prstGeom>
          <a:solidFill>
            <a:srgbClr val="00863D"/>
          </a:solidFill>
          <a:ln w="38100">
            <a:solidFill>
              <a:schemeClr val="accent1">
                <a:lumMod val="60000"/>
                <a:lumOff val="40000"/>
              </a:schemeClr>
            </a:solidFill>
          </a:ln>
          <a:scene3d>
            <a:camera prst="perspectiveRelaxedModerately"/>
            <a:lightRig rig="threePt" dir="t"/>
          </a:scene3d>
          <a:sp3d>
            <a:bevelT w="152400" h="50800" prst="softRound"/>
          </a:sp3d>
        </p:spPr>
        <p:txBody>
          <a:bodyPr wrap="none" rtlCol="0">
            <a:spAutoFit/>
          </a:bodyPr>
          <a:lstStyle/>
          <a:p>
            <a:r>
              <a:rPr lang="it-IT" sz="4000" b="1" dirty="0" smtClean="0"/>
              <a:t>TRASFIGURARE</a:t>
            </a:r>
            <a:endParaRPr lang="it-IT"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Bottom)">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071670" y="5857892"/>
            <a:ext cx="5000660" cy="830997"/>
          </a:xfrm>
          <a:prstGeom prst="rect">
            <a:avLst/>
          </a:prstGeom>
          <a:solidFill>
            <a:srgbClr val="00421E"/>
          </a:solidFill>
          <a:ln>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it-IT" sz="2400" i="1" dirty="0" smtClean="0">
                <a:solidFill>
                  <a:schemeClr val="accent5">
                    <a:lumMod val="20000"/>
                    <a:lumOff val="80000"/>
                  </a:schemeClr>
                </a:solidFill>
              </a:rPr>
              <a:t>Materiale divulgativo</a:t>
            </a:r>
          </a:p>
          <a:p>
            <a:pPr algn="ctr"/>
            <a:r>
              <a:rPr lang="it-IT" sz="2400" i="1" dirty="0" smtClean="0">
                <a:solidFill>
                  <a:schemeClr val="accent5">
                    <a:lumMod val="20000"/>
                    <a:lumOff val="80000"/>
                  </a:schemeClr>
                </a:solidFill>
              </a:rPr>
              <a:t>Strumento di presentazione</a:t>
            </a:r>
          </a:p>
        </p:txBody>
      </p:sp>
      <p:pic>
        <p:nvPicPr>
          <p:cNvPr id="9" name="Segnaposto contenuto 8" descr="header.png"/>
          <p:cNvPicPr>
            <a:picLocks noGrp="1" noChangeAspect="1"/>
          </p:cNvPicPr>
          <p:nvPr>
            <p:ph sz="half" idx="2"/>
          </p:nvPr>
        </p:nvPicPr>
        <p:blipFill>
          <a:blip r:embed="rId2">
            <a:duotone>
              <a:schemeClr val="accent1">
                <a:shade val="45000"/>
                <a:satMod val="135000"/>
              </a:schemeClr>
              <a:prstClr val="white"/>
            </a:duotone>
          </a:blip>
          <a:stretch>
            <a:fillRect/>
          </a:stretch>
        </p:blipFill>
        <p:spPr>
          <a:xfrm>
            <a:off x="357158" y="2357430"/>
            <a:ext cx="8422478" cy="3286146"/>
          </a:xfrm>
          <a:solidFill>
            <a:srgbClr val="002060"/>
          </a:solidFill>
          <a:ln w="57150">
            <a:solidFill>
              <a:schemeClr val="accent1">
                <a:lumMod val="60000"/>
                <a:lumOff val="40000"/>
              </a:schemeClr>
            </a:solidFill>
          </a:ln>
        </p:spPr>
      </p:pic>
      <p:pic>
        <p:nvPicPr>
          <p:cNvPr id="4" name="Immagine 3" descr="headerCT.png"/>
          <p:cNvPicPr>
            <a:picLocks noChangeAspect="1"/>
          </p:cNvPicPr>
          <p:nvPr/>
        </p:nvPicPr>
        <p:blipFill>
          <a:blip r:embed="rId3"/>
          <a:stretch>
            <a:fillRect/>
          </a:stretch>
        </p:blipFill>
        <p:spPr>
          <a:xfrm>
            <a:off x="342902" y="285728"/>
            <a:ext cx="8458196" cy="1762124"/>
          </a:xfrm>
          <a:prstGeom prst="round2SameRect">
            <a:avLst/>
          </a:prstGeom>
          <a:ln w="57150">
            <a:solidFill>
              <a:schemeClr val="accent1">
                <a:lumMod val="60000"/>
                <a:lumOff val="40000"/>
              </a:schemeClr>
            </a:solidFill>
          </a:ln>
        </p:spPr>
      </p:pic>
      <p:pic>
        <p:nvPicPr>
          <p:cNvPr id="6" name="Picture 2" descr="C:\Users\Filippo\Chiesa Cattolica\PARROCCHIA\VISITA PASTORALE\IMMAGINI\stemma.png"/>
          <p:cNvPicPr>
            <a:picLocks noGrp="1" noChangeAspect="1" noChangeArrowheads="1"/>
          </p:cNvPicPr>
          <p:nvPr>
            <p:ph sz="half" idx="1"/>
          </p:nvPr>
        </p:nvPicPr>
        <p:blipFill>
          <a:blip r:embed="rId4"/>
          <a:stretch>
            <a:fillRect/>
          </a:stretch>
        </p:blipFill>
        <p:spPr bwMode="auto">
          <a:xfrm>
            <a:off x="6357950" y="5929330"/>
            <a:ext cx="517404" cy="656704"/>
          </a:xfrm>
          <a:prstGeom prst="rect">
            <a:avLst/>
          </a:prstGeom>
          <a:noFill/>
        </p:spPr>
      </p:pic>
      <p:pic>
        <p:nvPicPr>
          <p:cNvPr id="10" name="Immagine 9" descr="Firenze - LOGO VINCITORE.jpg"/>
          <p:cNvPicPr>
            <a:picLocks noChangeAspect="1"/>
          </p:cNvPicPr>
          <p:nvPr/>
        </p:nvPicPr>
        <p:blipFill>
          <a:blip r:embed="rId5" cstate="print"/>
          <a:stretch>
            <a:fillRect/>
          </a:stretch>
        </p:blipFill>
        <p:spPr>
          <a:xfrm>
            <a:off x="2285984" y="5929330"/>
            <a:ext cx="485644" cy="714380"/>
          </a:xfrm>
          <a:prstGeom prst="rect">
            <a:avLst/>
          </a:prstGeom>
        </p:spPr>
      </p:pic>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croc-catania food.jpg"/>
          <p:cNvPicPr>
            <a:picLocks noChangeAspect="1"/>
          </p:cNvPicPr>
          <p:nvPr/>
        </p:nvPicPr>
        <p:blipFill>
          <a:blip r:embed="rId2"/>
          <a:stretch>
            <a:fillRect/>
          </a:stretch>
        </p:blipFill>
        <p:spPr>
          <a:xfrm>
            <a:off x="571472" y="1928802"/>
            <a:ext cx="8002994" cy="4666686"/>
          </a:xfrm>
          <a:prstGeom prst="rect">
            <a:avLst/>
          </a:prstGeom>
          <a:ln w="38100">
            <a:solidFill>
              <a:schemeClr val="accent1">
                <a:lumMod val="60000"/>
                <a:lumOff val="40000"/>
              </a:schemeClr>
            </a:solidFill>
          </a:ln>
        </p:spPr>
      </p:pic>
      <p:pic>
        <p:nvPicPr>
          <p:cNvPr id="5" name="Immagine 4" descr="headerCT.png"/>
          <p:cNvPicPr>
            <a:picLocks noChangeAspect="1"/>
          </p:cNvPicPr>
          <p:nvPr/>
        </p:nvPicPr>
        <p:blipFill>
          <a:blip r:embed="rId3"/>
          <a:stretch>
            <a:fillRect/>
          </a:stretch>
        </p:blipFill>
        <p:spPr>
          <a:xfrm>
            <a:off x="571472" y="285728"/>
            <a:ext cx="8001056" cy="1458938"/>
          </a:xfrm>
          <a:prstGeom prst="round2SameRect">
            <a:avLst/>
          </a:prstGeom>
          <a:ln w="57150">
            <a:solidFill>
              <a:schemeClr val="accent1">
                <a:lumMod val="60000"/>
                <a:lumOff val="40000"/>
              </a:schemeClr>
            </a:solidFill>
          </a:ln>
        </p:spPr>
      </p:pic>
      <p:sp>
        <p:nvSpPr>
          <p:cNvPr id="6" name="CasellaDiTesto 5"/>
          <p:cNvSpPr txBox="1"/>
          <p:nvPr/>
        </p:nvSpPr>
        <p:spPr>
          <a:xfrm>
            <a:off x="571472" y="6143644"/>
            <a:ext cx="1714512" cy="461665"/>
          </a:xfrm>
          <a:prstGeom prst="rect">
            <a:avLst/>
          </a:prstGeom>
          <a:solidFill>
            <a:srgbClr val="EEDCCA"/>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800" b="1" dirty="0" smtClean="0">
                <a:solidFill>
                  <a:schemeClr val="accent2">
                    <a:lumMod val="50000"/>
                  </a:schemeClr>
                </a:solidFill>
              </a:rPr>
              <a:t>Arcidiocesi di Catania</a:t>
            </a:r>
          </a:p>
          <a:p>
            <a:pPr algn="ctr"/>
            <a:r>
              <a:rPr lang="it-IT" sz="800" b="1" dirty="0" smtClean="0">
                <a:solidFill>
                  <a:schemeClr val="accent2">
                    <a:lumMod val="50000"/>
                  </a:schemeClr>
                </a:solidFill>
              </a:rPr>
              <a:t>Contributo dei Delegati</a:t>
            </a:r>
          </a:p>
          <a:p>
            <a:pPr algn="ctr"/>
            <a:r>
              <a:rPr lang="it-IT" sz="800" b="1" dirty="0" smtClean="0">
                <a:solidFill>
                  <a:schemeClr val="accent2">
                    <a:lumMod val="50000"/>
                  </a:schemeClr>
                </a:solidFill>
              </a:rPr>
              <a:t>al 5° Convegno Ecclesiale  Nazionale</a:t>
            </a:r>
            <a:endParaRPr lang="it-IT" sz="800" b="1" dirty="0">
              <a:solidFill>
                <a:schemeClr val="accent2">
                  <a:lumMod val="50000"/>
                </a:schemeClr>
              </a:solidFill>
            </a:endParaRPr>
          </a:p>
        </p:txBody>
      </p:sp>
      <p:sp>
        <p:nvSpPr>
          <p:cNvPr id="7" name="Text Box 5"/>
          <p:cNvSpPr txBox="1">
            <a:spLocks noChangeArrowheads="1"/>
          </p:cNvSpPr>
          <p:nvPr/>
        </p:nvSpPr>
        <p:spPr bwMode="auto">
          <a:xfrm>
            <a:off x="7072330" y="6215082"/>
            <a:ext cx="1523998" cy="428628"/>
          </a:xfrm>
          <a:prstGeom prst="rect">
            <a:avLst/>
          </a:prstGeom>
          <a:solidFill>
            <a:srgbClr val="EEDCCA"/>
          </a:solidFill>
          <a:ln w="28440" cap="flat">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1"/>
          <a:lstStyle/>
          <a:p>
            <a:pPr algn="ctr" hangingPunct="1">
              <a:lnSpc>
                <a:spcPct val="100000"/>
              </a:lnSpc>
              <a:tabLst>
                <a:tab pos="723900" algn="l"/>
                <a:tab pos="1447800" algn="l"/>
              </a:tabLst>
            </a:pPr>
            <a:r>
              <a:rPr lang="it-IT" sz="800" i="1" dirty="0" err="1" smtClean="0">
                <a:solidFill>
                  <a:srgbClr val="632523"/>
                </a:solidFill>
                <a:latin typeface="Calibri" charset="0"/>
              </a:rPr>
              <a:t>Pptx</a:t>
            </a:r>
            <a:r>
              <a:rPr lang="it-IT" sz="800" i="1" dirty="0" smtClean="0">
                <a:solidFill>
                  <a:srgbClr val="632523"/>
                </a:solidFill>
                <a:latin typeface="Calibri" charset="0"/>
              </a:rPr>
              <a:t> </a:t>
            </a:r>
            <a:r>
              <a:rPr lang="it-IT" sz="800" i="1" dirty="0">
                <a:solidFill>
                  <a:srgbClr val="632523"/>
                </a:solidFill>
                <a:latin typeface="Calibri" charset="0"/>
              </a:rPr>
              <a:t>realizzata da</a:t>
            </a:r>
          </a:p>
          <a:p>
            <a:pPr algn="ctr" hangingPunct="1">
              <a:lnSpc>
                <a:spcPct val="100000"/>
              </a:lnSpc>
              <a:tabLst>
                <a:tab pos="723900" algn="l"/>
                <a:tab pos="1447800" algn="l"/>
              </a:tabLst>
            </a:pPr>
            <a:r>
              <a:rPr lang="it-IT" sz="800" i="1" dirty="0">
                <a:solidFill>
                  <a:srgbClr val="632523"/>
                </a:solidFill>
                <a:latin typeface="Calibri" charset="0"/>
              </a:rPr>
              <a:t>Filippo e </a:t>
            </a:r>
            <a:r>
              <a:rPr lang="it-IT" sz="800" i="1" dirty="0" smtClean="0">
                <a:solidFill>
                  <a:srgbClr val="632523"/>
                </a:solidFill>
                <a:latin typeface="Calibri" charset="0"/>
              </a:rPr>
              <a:t>Graziella </a:t>
            </a:r>
            <a:r>
              <a:rPr lang="it-IT" sz="800" i="1" dirty="0" err="1" smtClean="0">
                <a:solidFill>
                  <a:srgbClr val="632523"/>
                </a:solidFill>
                <a:latin typeface="Calibri" charset="0"/>
              </a:rPr>
              <a:t>Anfuso</a:t>
            </a:r>
            <a:endParaRPr lang="it-IT" sz="800" i="1" dirty="0" smtClean="0">
              <a:solidFill>
                <a:srgbClr val="632523"/>
              </a:solidFill>
              <a:latin typeface="Calibri" charset="0"/>
            </a:endParaRPr>
          </a:p>
          <a:p>
            <a:pPr algn="ctr" hangingPunct="1">
              <a:lnSpc>
                <a:spcPct val="100000"/>
              </a:lnSpc>
              <a:tabLst>
                <a:tab pos="723900" algn="l"/>
                <a:tab pos="1447800" algn="l"/>
              </a:tabLst>
            </a:pPr>
            <a:r>
              <a:rPr lang="it-IT" sz="800" i="1" dirty="0" smtClean="0">
                <a:solidFill>
                  <a:srgbClr val="632523"/>
                </a:solidFill>
                <a:latin typeface="Calibri" charset="0"/>
              </a:rPr>
              <a:t>Delegati Arcidiocesi di Catania</a:t>
            </a:r>
            <a:endParaRPr lang="it-IT" sz="800" i="1" dirty="0">
              <a:solidFill>
                <a:srgbClr val="632523"/>
              </a:solidFill>
              <a:latin typeface="Calibri" charset="0"/>
            </a:endParaRPr>
          </a:p>
        </p:txBody>
      </p:sp>
      <p:pic>
        <p:nvPicPr>
          <p:cNvPr id="9" name="Picture 2" descr="C:\Users\Filippo\Chiesa Cattolica\PARROCCHIA\VISITA PASTORALE\IMMAGINI\stemma.png"/>
          <p:cNvPicPr>
            <a:picLocks noChangeAspect="1" noChangeArrowheads="1"/>
          </p:cNvPicPr>
          <p:nvPr/>
        </p:nvPicPr>
        <p:blipFill>
          <a:blip r:embed="rId4"/>
          <a:srcRect/>
          <a:stretch>
            <a:fillRect/>
          </a:stretch>
        </p:blipFill>
        <p:spPr bwMode="auto">
          <a:xfrm>
            <a:off x="7500958" y="2000240"/>
            <a:ext cx="1034762" cy="1313356"/>
          </a:xfrm>
          <a:prstGeom prst="rect">
            <a:avLst/>
          </a:prstGeom>
          <a:noFill/>
        </p:spPr>
      </p:pic>
      <p:pic>
        <p:nvPicPr>
          <p:cNvPr id="11" name="Immagine 10" descr="logo.png"/>
          <p:cNvPicPr>
            <a:picLocks noChangeAspect="1"/>
          </p:cNvPicPr>
          <p:nvPr/>
        </p:nvPicPr>
        <p:blipFill>
          <a:blip r:embed="rId5"/>
          <a:stretch>
            <a:fillRect/>
          </a:stretch>
        </p:blipFill>
        <p:spPr>
          <a:xfrm>
            <a:off x="571472" y="1928802"/>
            <a:ext cx="1309698" cy="1428760"/>
          </a:xfrm>
          <a:prstGeom prst="rect">
            <a:avLst/>
          </a:prstGeom>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643438" y="2571744"/>
            <a:ext cx="4214842" cy="3929090"/>
          </a:xfrm>
          <a:prstGeom prst="roundRect">
            <a:avLst/>
          </a:prstGeom>
          <a:solidFill>
            <a:srgbClr val="00421E"/>
          </a:solidFill>
          <a:ln w="76200">
            <a:solidFill>
              <a:schemeClr val="accent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it-IT" sz="4900" b="1" dirty="0" smtClean="0">
                <a:solidFill>
                  <a:schemeClr val="accent5">
                    <a:lumMod val="20000"/>
                    <a:lumOff val="80000"/>
                  </a:schemeClr>
                </a:solidFill>
              </a:rPr>
              <a:t/>
            </a:r>
            <a:br>
              <a:rPr lang="it-IT" sz="4900" b="1" dirty="0" smtClean="0">
                <a:solidFill>
                  <a:schemeClr val="accent5">
                    <a:lumMod val="20000"/>
                    <a:lumOff val="80000"/>
                  </a:schemeClr>
                </a:solidFill>
              </a:rPr>
            </a:br>
            <a:r>
              <a:rPr lang="it-IT" sz="4900" b="1" dirty="0" smtClean="0">
                <a:solidFill>
                  <a:schemeClr val="accent5">
                    <a:lumMod val="20000"/>
                    <a:lumOff val="80000"/>
                  </a:schemeClr>
                </a:solidFill>
              </a:rPr>
              <a:t> </a:t>
            </a:r>
            <a:r>
              <a:rPr lang="it-IT" sz="4900" b="1" dirty="0" smtClean="0">
                <a:solidFill>
                  <a:schemeClr val="accent1">
                    <a:lumMod val="20000"/>
                    <a:lumOff val="80000"/>
                  </a:schemeClr>
                </a:solidFill>
              </a:rPr>
              <a:t>Presentazione della Traccia di preparazione al Convegno</a:t>
            </a:r>
            <a:r>
              <a:rPr lang="it-IT" sz="4900" b="1" dirty="0" smtClean="0">
                <a:solidFill>
                  <a:schemeClr val="accent5">
                    <a:lumMod val="20000"/>
                    <a:lumOff val="80000"/>
                  </a:schemeClr>
                </a:solidFill>
              </a:rPr>
              <a:t/>
            </a:r>
            <a:br>
              <a:rPr lang="it-IT" sz="4900" b="1" dirty="0" smtClean="0">
                <a:solidFill>
                  <a:schemeClr val="accent5">
                    <a:lumMod val="20000"/>
                    <a:lumOff val="80000"/>
                  </a:schemeClr>
                </a:solidFill>
              </a:rPr>
            </a:br>
            <a:r>
              <a:rPr lang="it-IT" sz="2400" b="1" dirty="0" smtClean="0">
                <a:solidFill>
                  <a:schemeClr val="accent5">
                    <a:lumMod val="20000"/>
                    <a:lumOff val="80000"/>
                  </a:schemeClr>
                </a:solidFill>
              </a:rPr>
              <a:t>( sintesi )</a:t>
            </a:r>
            <a:r>
              <a:rPr lang="it-IT" b="1" i="1" dirty="0" smtClean="0"/>
              <a:t/>
            </a:r>
            <a:br>
              <a:rPr lang="it-IT" b="1" i="1" dirty="0" smtClean="0"/>
            </a:br>
            <a:endParaRPr lang="it-IT" i="1" dirty="0"/>
          </a:p>
        </p:txBody>
      </p:sp>
      <p:pic>
        <p:nvPicPr>
          <p:cNvPr id="7" name="Segnaposto contenuto 8" descr="copertina.jpg"/>
          <p:cNvPicPr>
            <a:picLocks noChangeAspect="1"/>
          </p:cNvPicPr>
          <p:nvPr/>
        </p:nvPicPr>
        <p:blipFill>
          <a:blip r:embed="rId2" cstate="print"/>
          <a:stretch>
            <a:fillRect/>
          </a:stretch>
        </p:blipFill>
        <p:spPr>
          <a:xfrm>
            <a:off x="142844" y="500042"/>
            <a:ext cx="4252632" cy="6004564"/>
          </a:xfrm>
          <a:prstGeom prst="rect">
            <a:avLst/>
          </a:prstGeom>
          <a:solidFill>
            <a:srgbClr val="996633"/>
          </a:solidFill>
          <a:ln w="38100">
            <a:solidFill>
              <a:schemeClr val="accent1">
                <a:lumMod val="60000"/>
                <a:lumOff val="40000"/>
              </a:schemeClr>
            </a:solidFill>
          </a:ln>
        </p:spPr>
      </p:pic>
      <p:pic>
        <p:nvPicPr>
          <p:cNvPr id="18" name="Immagine 17" descr="Firenze-2015-logo-6-300x300.png"/>
          <p:cNvPicPr>
            <a:picLocks noChangeAspect="1"/>
          </p:cNvPicPr>
          <p:nvPr/>
        </p:nvPicPr>
        <p:blipFill>
          <a:blip r:embed="rId3"/>
          <a:stretch>
            <a:fillRect/>
          </a:stretch>
        </p:blipFill>
        <p:spPr>
          <a:xfrm>
            <a:off x="5857884" y="500042"/>
            <a:ext cx="1857388" cy="1857388"/>
          </a:xfrm>
          <a:prstGeom prst="round2SameRect">
            <a:avLst/>
          </a:prstGeom>
          <a:ln w="38100">
            <a:solidFill>
              <a:schemeClr val="accent1"/>
            </a:solidFill>
          </a:ln>
          <a:effectLst>
            <a:outerShdw blurRad="107950" dist="12700" dir="5400000" algn="ctr">
              <a:srgbClr val="000000"/>
            </a:outerShdw>
          </a:effec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071570"/>
          </a:xfrm>
          <a:prstGeom prst="round2SameRect">
            <a:avLst/>
          </a:prstGeom>
          <a:solidFill>
            <a:srgbClr val="00421E"/>
          </a:solidFill>
          <a:ln w="38100">
            <a:solidFill>
              <a:schemeClr val="accent1">
                <a:lumMod val="60000"/>
                <a:lumOff val="40000"/>
              </a:schemeClr>
            </a:solidFill>
          </a:ln>
        </p:spPr>
        <p:txBody>
          <a:bodyPr>
            <a:normAutofit fontScale="90000"/>
          </a:bodyPr>
          <a:lstStyle/>
          <a:p>
            <a:r>
              <a:rPr lang="it-IT" dirty="0" smtClean="0">
                <a:solidFill>
                  <a:schemeClr val="accent5">
                    <a:lumMod val="20000"/>
                    <a:lumOff val="80000"/>
                  </a:schemeClr>
                </a:solidFill>
              </a:rPr>
              <a:t> </a:t>
            </a:r>
            <a:r>
              <a:rPr lang="it-IT" sz="4000" b="1" i="1" dirty="0" smtClean="0">
                <a:solidFill>
                  <a:schemeClr val="accent1">
                    <a:lumMod val="20000"/>
                    <a:lumOff val="80000"/>
                  </a:schemeClr>
                </a:solidFill>
              </a:rPr>
              <a:t>Excursus storico dei Convegni</a:t>
            </a:r>
            <a:br>
              <a:rPr lang="it-IT" sz="4000" b="1" i="1" dirty="0" smtClean="0">
                <a:solidFill>
                  <a:schemeClr val="accent1">
                    <a:lumMod val="20000"/>
                    <a:lumOff val="80000"/>
                  </a:schemeClr>
                </a:solidFill>
              </a:rPr>
            </a:br>
            <a:r>
              <a:rPr lang="it-IT" sz="4000" b="1" i="1" dirty="0" smtClean="0">
                <a:solidFill>
                  <a:schemeClr val="accent1">
                    <a:lumMod val="20000"/>
                    <a:lumOff val="80000"/>
                  </a:schemeClr>
                </a:solidFill>
              </a:rPr>
              <a:t>delle Chiese d’Italia </a:t>
            </a:r>
            <a:endParaRPr lang="it-IT" sz="4000" b="1" dirty="0">
              <a:solidFill>
                <a:schemeClr val="accent1">
                  <a:lumMod val="20000"/>
                  <a:lumOff val="80000"/>
                </a:schemeClr>
              </a:solidFill>
            </a:endParaRPr>
          </a:p>
        </p:txBody>
      </p:sp>
      <p:sp>
        <p:nvSpPr>
          <p:cNvPr id="3" name="Segnaposto contenuto 2"/>
          <p:cNvSpPr>
            <a:spLocks noGrp="1"/>
          </p:cNvSpPr>
          <p:nvPr>
            <p:ph sz="half" idx="1"/>
          </p:nvPr>
        </p:nvSpPr>
        <p:spPr>
          <a:xfrm>
            <a:off x="142844" y="2643182"/>
            <a:ext cx="8858312" cy="4071966"/>
          </a:xfrm>
          <a:solidFill>
            <a:srgbClr val="00421E"/>
          </a:solidFill>
          <a:ln w="38100">
            <a:solidFill>
              <a:schemeClr val="accent1">
                <a:lumMod val="60000"/>
                <a:lumOff val="40000"/>
              </a:schemeClr>
            </a:solidFill>
          </a:ln>
        </p:spPr>
        <p:txBody>
          <a:bodyPr>
            <a:normAutofit fontScale="85000" lnSpcReduction="10000"/>
          </a:bodyPr>
          <a:lstStyle/>
          <a:p>
            <a:r>
              <a:rPr lang="it-IT" sz="2400" b="1" dirty="0" smtClean="0"/>
              <a:t>1976, a Roma, </a:t>
            </a:r>
            <a:r>
              <a:rPr lang="it-IT" sz="2400" b="1" i="1" dirty="0" smtClean="0"/>
              <a:t>Evangelizzazione e promozione umana; </a:t>
            </a:r>
            <a:r>
              <a:rPr lang="it-IT" sz="2400" dirty="0" smtClean="0"/>
              <a:t>fu pubblicato un   	                		 Messaggio della Presidenza dopo il Convegno Ecclesiale.</a:t>
            </a:r>
            <a:endParaRPr lang="it-IT" sz="2400" i="1" dirty="0" smtClean="0"/>
          </a:p>
          <a:p>
            <a:endParaRPr lang="it-IT" sz="2400" b="1" dirty="0" smtClean="0"/>
          </a:p>
          <a:p>
            <a:r>
              <a:rPr lang="it-IT" sz="2400" b="1" dirty="0" smtClean="0"/>
              <a:t>1985, a Loreto, </a:t>
            </a:r>
            <a:r>
              <a:rPr lang="it-IT" sz="2400" b="1" i="1" dirty="0" smtClean="0"/>
              <a:t>Riconciliazione cristiana e comunità degli uomini; </a:t>
            </a:r>
            <a:r>
              <a:rPr lang="it-IT" sz="2400" dirty="0" smtClean="0"/>
              <a:t>la CEI    	   	                  pubblicò una nota pastorale “La Chiesa in Italia dopo Loreto”. </a:t>
            </a:r>
            <a:endParaRPr lang="it-IT" sz="2400" b="1" i="1" dirty="0" smtClean="0"/>
          </a:p>
          <a:p>
            <a:endParaRPr lang="it-IT" sz="2400" b="1" dirty="0" smtClean="0"/>
          </a:p>
          <a:p>
            <a:r>
              <a:rPr lang="it-IT" sz="2400" b="1" dirty="0" smtClean="0"/>
              <a:t>1995, a Palermo, </a:t>
            </a:r>
            <a:r>
              <a:rPr lang="it-IT" sz="2400" b="1" i="1" dirty="0" smtClean="0"/>
              <a:t>Il Vangelo della carità per una nuova società in Italia;</a:t>
            </a:r>
            <a:r>
              <a:rPr lang="it-IT" sz="2400" dirty="0" smtClean="0"/>
              <a:t> fu   	 	                   pubblicata la nota pastorale della CEI "</a:t>
            </a:r>
            <a:r>
              <a:rPr lang="it-IT" sz="2400" i="1" dirty="0" smtClean="0"/>
              <a:t>Con il dono della carità  	                   dentro la storia. La Chiesa in Italia dopo il  Convegno di Palermo</a:t>
            </a:r>
            <a:r>
              <a:rPr lang="it-IT" sz="2400" dirty="0" smtClean="0"/>
              <a:t>“.</a:t>
            </a:r>
            <a:endParaRPr lang="it-IT" sz="2400" b="1" i="1" dirty="0" smtClean="0"/>
          </a:p>
          <a:p>
            <a:endParaRPr lang="it-IT" sz="2400" b="1" dirty="0" smtClean="0"/>
          </a:p>
          <a:p>
            <a:r>
              <a:rPr lang="it-IT" sz="2400" b="1" dirty="0" smtClean="0"/>
              <a:t>2006, a Verona, </a:t>
            </a:r>
            <a:r>
              <a:rPr lang="it-IT" sz="2400" b="1" i="1" dirty="0" smtClean="0"/>
              <a:t>Testimoni di Gesù Risorto, Speranza del mondo;</a:t>
            </a:r>
            <a:r>
              <a:rPr lang="it-IT" sz="2400" dirty="0" smtClean="0"/>
              <a:t> la Cei,pubblica  	                   una Nota pastorale per il «Dopo Verona», "Rigenerati per una 	               speranza viva" (1 </a:t>
            </a:r>
            <a:r>
              <a:rPr lang="it-IT" sz="2400" dirty="0" err="1" smtClean="0"/>
              <a:t>Pt</a:t>
            </a:r>
            <a:r>
              <a:rPr lang="it-IT" sz="2400" dirty="0" smtClean="0"/>
              <a:t> 1,3): testimoni del grande "si" di Dio all'Uomo.</a:t>
            </a:r>
          </a:p>
          <a:p>
            <a:endParaRPr lang="it-IT" sz="2000" dirty="0" smtClean="0"/>
          </a:p>
          <a:p>
            <a:endParaRPr lang="it-IT" sz="2200" b="1" i="1" dirty="0" smtClean="0"/>
          </a:p>
          <a:p>
            <a:pPr>
              <a:buNone/>
            </a:pPr>
            <a:endParaRPr lang="it-IT" sz="2200" b="1" i="1" dirty="0" smtClean="0">
              <a:solidFill>
                <a:srgbClr val="FFC000"/>
              </a:solidFill>
            </a:endParaRPr>
          </a:p>
          <a:p>
            <a:endParaRPr lang="it-IT" b="1" i="1" dirty="0" smtClean="0"/>
          </a:p>
        </p:txBody>
      </p:sp>
      <p:pic>
        <p:nvPicPr>
          <p:cNvPr id="7" name="Segnaposto contenuto 6" descr="logo CEI copia.jpg"/>
          <p:cNvPicPr>
            <a:picLocks noGrp="1" noChangeAspect="1"/>
          </p:cNvPicPr>
          <p:nvPr>
            <p:ph sz="half" idx="2"/>
          </p:nvPr>
        </p:nvPicPr>
        <p:blipFill>
          <a:blip r:embed="rId2">
            <a:duotone>
              <a:schemeClr val="accent1">
                <a:shade val="45000"/>
                <a:satMod val="135000"/>
              </a:schemeClr>
              <a:prstClr val="white"/>
            </a:duotone>
          </a:blip>
          <a:stretch>
            <a:fillRect/>
          </a:stretch>
        </p:blipFill>
        <p:spPr>
          <a:xfrm>
            <a:off x="2295558" y="1307340"/>
            <a:ext cx="4562458" cy="1209742"/>
          </a:xfrm>
          <a:ln w="38100">
            <a:solidFill>
              <a:schemeClr val="accent1">
                <a:lumMod val="60000"/>
                <a:lumOff val="40000"/>
              </a:schemeClr>
            </a:solidFill>
          </a:ln>
        </p:spPr>
      </p:pic>
      <p:pic>
        <p:nvPicPr>
          <p:cNvPr id="5" name="Immagine 4" descr="logo.png"/>
          <p:cNvPicPr>
            <a:picLocks noChangeAspect="1"/>
          </p:cNvPicPr>
          <p:nvPr/>
        </p:nvPicPr>
        <p:blipFill>
          <a:blip r:embed="rId3" cstate="print"/>
          <a:stretch>
            <a:fillRect/>
          </a:stretch>
        </p:blipFill>
        <p:spPr>
          <a:xfrm>
            <a:off x="214282" y="214290"/>
            <a:ext cx="864352" cy="942928"/>
          </a:xfrm>
          <a:prstGeom prst="rect">
            <a:avLst/>
          </a:prstGeom>
        </p:spPr>
      </p:pic>
      <p:pic>
        <p:nvPicPr>
          <p:cNvPr id="6" name="Picture 2" descr="C:\Users\Filippo\Chiesa Cattolica\PARROCCHIA\VISITA PASTORALE\IMMAGINI\stemma.png"/>
          <p:cNvPicPr>
            <a:picLocks noChangeAspect="1" noChangeArrowheads="1"/>
          </p:cNvPicPr>
          <p:nvPr/>
        </p:nvPicPr>
        <p:blipFill>
          <a:blip r:embed="rId4"/>
          <a:srcRect/>
          <a:stretch>
            <a:fillRect/>
          </a:stretch>
        </p:blipFill>
        <p:spPr bwMode="auto">
          <a:xfrm>
            <a:off x="8215338" y="214290"/>
            <a:ext cx="723038" cy="9177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214446"/>
          </a:xfrm>
          <a:prstGeom prst="round2SameRect">
            <a:avLst/>
          </a:prstGeom>
          <a:solidFill>
            <a:srgbClr val="00421E"/>
          </a:solidFill>
          <a:ln w="38100">
            <a:solidFill>
              <a:schemeClr val="accent1">
                <a:lumMod val="60000"/>
                <a:lumOff val="40000"/>
              </a:schemeClr>
            </a:solidFill>
          </a:ln>
        </p:spPr>
        <p:txBody>
          <a:bodyPr>
            <a:normAutofit fontScale="90000"/>
          </a:bodyPr>
          <a:lstStyle/>
          <a:p>
            <a:r>
              <a:rPr lang="it-IT" sz="5300" b="1" dirty="0" smtClean="0">
                <a:solidFill>
                  <a:schemeClr val="accent1">
                    <a:lumMod val="20000"/>
                    <a:lumOff val="80000"/>
                  </a:schemeClr>
                </a:solidFill>
              </a:rPr>
              <a:t>PAPA FRANCESCO</a:t>
            </a:r>
            <a:r>
              <a:rPr lang="it-IT" b="1" dirty="0" smtClean="0">
                <a:solidFill>
                  <a:schemeClr val="accent1">
                    <a:lumMod val="20000"/>
                    <a:lumOff val="80000"/>
                  </a:schemeClr>
                </a:solidFill>
              </a:rPr>
              <a:t/>
            </a:r>
            <a:br>
              <a:rPr lang="it-IT" b="1" dirty="0" smtClean="0">
                <a:solidFill>
                  <a:schemeClr val="accent1">
                    <a:lumMod val="20000"/>
                    <a:lumOff val="80000"/>
                  </a:schemeClr>
                </a:solidFill>
              </a:rPr>
            </a:br>
            <a:r>
              <a:rPr lang="it-IT" sz="2200" b="1" dirty="0" smtClean="0">
                <a:solidFill>
                  <a:schemeClr val="accent1">
                    <a:lumMod val="20000"/>
                    <a:lumOff val="80000"/>
                  </a:schemeClr>
                </a:solidFill>
              </a:rPr>
              <a:t>(Maggio 2014 – Assemblea Generale CEI)</a:t>
            </a:r>
            <a:endParaRPr lang="it-IT" sz="2200" dirty="0">
              <a:solidFill>
                <a:schemeClr val="accent1">
                  <a:lumMod val="20000"/>
                  <a:lumOff val="80000"/>
                </a:schemeClr>
              </a:solidFill>
            </a:endParaRPr>
          </a:p>
        </p:txBody>
      </p:sp>
      <p:sp>
        <p:nvSpPr>
          <p:cNvPr id="4" name="Segnaposto contenuto 3"/>
          <p:cNvSpPr>
            <a:spLocks noGrp="1"/>
          </p:cNvSpPr>
          <p:nvPr>
            <p:ph sz="half" idx="2"/>
          </p:nvPr>
        </p:nvSpPr>
        <p:spPr>
          <a:xfrm>
            <a:off x="3143240" y="1571612"/>
            <a:ext cx="5857916" cy="4929222"/>
          </a:xfrm>
          <a:solidFill>
            <a:srgbClr val="00421E"/>
          </a:solidFill>
          <a:ln w="38100">
            <a:solidFill>
              <a:schemeClr val="accent1">
                <a:lumMod val="60000"/>
                <a:lumOff val="40000"/>
              </a:schemeClr>
            </a:solidFill>
          </a:ln>
        </p:spPr>
        <p:txBody>
          <a:bodyPr>
            <a:normAutofit fontScale="92500" lnSpcReduction="10000"/>
          </a:bodyPr>
          <a:lstStyle/>
          <a:p>
            <a:r>
              <a:rPr lang="it-IT" b="1" dirty="0" smtClean="0"/>
              <a:t>«Le difficili situazioni vissute da tanti nostri contemporanei, vi trovino </a:t>
            </a:r>
            <a:r>
              <a:rPr lang="it-IT" b="1" u="sng" dirty="0" smtClean="0"/>
              <a:t>attenti e partecipi</a:t>
            </a:r>
            <a:r>
              <a:rPr lang="it-IT" b="1" dirty="0" smtClean="0"/>
              <a:t>, pronti a ridiscutere un modello di sviluppo che: sfrutta il creato, sacrifica le persone sull’altare del profitto e crea nuove forme di emarginazione e di esclusione.</a:t>
            </a:r>
          </a:p>
          <a:p>
            <a:r>
              <a:rPr lang="it-IT" b="1" dirty="0" smtClean="0"/>
              <a:t>Il bisogno di un </a:t>
            </a:r>
            <a:r>
              <a:rPr lang="it-IT" b="1" i="1" u="sng" dirty="0" smtClean="0"/>
              <a:t>nuovo umanesimo </a:t>
            </a:r>
            <a:r>
              <a:rPr lang="it-IT" b="1" dirty="0" smtClean="0"/>
              <a:t>è gridato da una società priva di speranza, scossa in tante sue certezze fondamentali, impoverita da una crisi che, più che economica, è culturale, morale e spirituale».</a:t>
            </a:r>
            <a:endParaRPr lang="it-IT" b="1" dirty="0"/>
          </a:p>
        </p:txBody>
      </p:sp>
      <p:pic>
        <p:nvPicPr>
          <p:cNvPr id="6" name="Picture 2" descr="C:\Users\Filippo\Chiesa Cattolica\PARROCCHIA\VISITA PASTORALE\IMMAGINI\stemma.png"/>
          <p:cNvPicPr>
            <a:picLocks noChangeAspect="1" noChangeArrowheads="1"/>
          </p:cNvPicPr>
          <p:nvPr/>
        </p:nvPicPr>
        <p:blipFill>
          <a:blip r:embed="rId2"/>
          <a:srcRect/>
          <a:stretch>
            <a:fillRect/>
          </a:stretch>
        </p:blipFill>
        <p:spPr bwMode="auto">
          <a:xfrm>
            <a:off x="8215338" y="285728"/>
            <a:ext cx="723038" cy="917700"/>
          </a:xfrm>
          <a:prstGeom prst="rect">
            <a:avLst/>
          </a:prstGeom>
          <a:noFill/>
        </p:spPr>
      </p:pic>
      <p:pic>
        <p:nvPicPr>
          <p:cNvPr id="8" name="Immagine 7" descr="logo.png"/>
          <p:cNvPicPr>
            <a:picLocks noChangeAspect="1"/>
          </p:cNvPicPr>
          <p:nvPr/>
        </p:nvPicPr>
        <p:blipFill>
          <a:blip r:embed="rId3" cstate="print"/>
          <a:stretch>
            <a:fillRect/>
          </a:stretch>
        </p:blipFill>
        <p:spPr>
          <a:xfrm>
            <a:off x="214282" y="285728"/>
            <a:ext cx="864352" cy="942928"/>
          </a:xfrm>
          <a:prstGeom prst="rect">
            <a:avLst/>
          </a:prstGeom>
        </p:spPr>
      </p:pic>
      <p:pic>
        <p:nvPicPr>
          <p:cNvPr id="16" name="Segnaposto contenuto 15" descr="papa-francesco-ferula-ognisanti.jpg"/>
          <p:cNvPicPr>
            <a:picLocks noGrp="1" noChangeAspect="1"/>
          </p:cNvPicPr>
          <p:nvPr>
            <p:ph sz="half" idx="1"/>
          </p:nvPr>
        </p:nvPicPr>
        <p:blipFill>
          <a:blip r:embed="rId4" cstate="print"/>
          <a:stretch>
            <a:fillRect/>
          </a:stretch>
        </p:blipFill>
        <p:spPr>
          <a:xfrm>
            <a:off x="142844" y="1571612"/>
            <a:ext cx="2904228" cy="4926814"/>
          </a:xfrm>
          <a:ln w="28575">
            <a:solidFill>
              <a:schemeClr val="accent1">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8"/>
          </a:xfrm>
          <a:prstGeom prst="round2SameRect">
            <a:avLst/>
          </a:prstGeom>
          <a:solidFill>
            <a:srgbClr val="00421E"/>
          </a:solidFill>
          <a:ln w="38100">
            <a:solidFill>
              <a:schemeClr val="accent1">
                <a:lumMod val="60000"/>
                <a:lumOff val="40000"/>
              </a:schemeClr>
            </a:solidFill>
          </a:ln>
        </p:spPr>
        <p:txBody>
          <a:bodyPr>
            <a:noAutofit/>
          </a:bodyPr>
          <a:lstStyle/>
          <a:p>
            <a:r>
              <a:rPr lang="it-IT" sz="3600" b="1" dirty="0" smtClean="0">
                <a:solidFill>
                  <a:schemeClr val="accent1">
                    <a:lumMod val="20000"/>
                    <a:lumOff val="80000"/>
                  </a:schemeClr>
                </a:solidFill>
              </a:rPr>
              <a:t>Verso Firenze 2015</a:t>
            </a:r>
            <a:br>
              <a:rPr lang="it-IT" sz="3600" b="1" dirty="0" smtClean="0">
                <a:solidFill>
                  <a:schemeClr val="accent1">
                    <a:lumMod val="20000"/>
                    <a:lumOff val="80000"/>
                  </a:schemeClr>
                </a:solidFill>
              </a:rPr>
            </a:br>
            <a:r>
              <a:rPr lang="it-IT" sz="3600" b="1" dirty="0" smtClean="0">
                <a:solidFill>
                  <a:schemeClr val="accent1">
                    <a:lumMod val="20000"/>
                    <a:lumOff val="80000"/>
                  </a:schemeClr>
                </a:solidFill>
              </a:rPr>
              <a:t>“In Gesù Cristo il nuovo umanesimo”</a:t>
            </a:r>
            <a:endParaRPr lang="it-IT" sz="3600" b="1" dirty="0">
              <a:solidFill>
                <a:schemeClr val="accent1">
                  <a:lumMod val="20000"/>
                  <a:lumOff val="80000"/>
                </a:schemeClr>
              </a:solidFill>
            </a:endParaRPr>
          </a:p>
        </p:txBody>
      </p:sp>
      <p:sp>
        <p:nvSpPr>
          <p:cNvPr id="3" name="Segnaposto contenuto 2"/>
          <p:cNvSpPr>
            <a:spLocks noGrp="1"/>
          </p:cNvSpPr>
          <p:nvPr>
            <p:ph sz="half" idx="1"/>
          </p:nvPr>
        </p:nvSpPr>
        <p:spPr>
          <a:xfrm>
            <a:off x="2643174" y="1428736"/>
            <a:ext cx="6357982" cy="5214974"/>
          </a:xfrm>
          <a:solidFill>
            <a:srgbClr val="00421E"/>
          </a:solidFill>
          <a:ln w="38100">
            <a:solidFill>
              <a:schemeClr val="accent1">
                <a:lumMod val="60000"/>
                <a:lumOff val="40000"/>
              </a:schemeClr>
            </a:solidFill>
          </a:ln>
        </p:spPr>
        <p:txBody>
          <a:bodyPr>
            <a:normAutofit fontScale="92500"/>
          </a:bodyPr>
          <a:lstStyle/>
          <a:p>
            <a:r>
              <a:rPr lang="it-IT" b="1" dirty="0" smtClean="0"/>
              <a:t>Un “cammino di umanizzazione” che riguarda non soltanto l’uomo e la donna di fede, ma ogni essere umano.</a:t>
            </a:r>
          </a:p>
          <a:p>
            <a:r>
              <a:rPr lang="it-IT" b="1" u="sng" dirty="0" smtClean="0"/>
              <a:t>Un contributo che va a beneficio di tutti.</a:t>
            </a:r>
          </a:p>
          <a:p>
            <a:r>
              <a:rPr lang="it-IT" b="1" dirty="0" smtClean="0"/>
              <a:t>Pensiamo, infatti, che in un momento come questo la Chiesa abbia qualcosa da dire su cosa significa essere umani al tempo della tecnica senza limiti, di una economia che ha perso l'aggancio con la realtà, di una natura che, sfruttata, si ribella, di mutamenti sociali e demografici profondi e di tante altre sfide.</a:t>
            </a:r>
          </a:p>
          <a:p>
            <a:endParaRPr lang="it-IT" b="1" dirty="0" smtClean="0">
              <a:solidFill>
                <a:schemeClr val="bg1"/>
              </a:solidFill>
            </a:endParaRPr>
          </a:p>
        </p:txBody>
      </p:sp>
      <p:pic>
        <p:nvPicPr>
          <p:cNvPr id="5" name="Segnaposto contenuto 4" descr="Firenze-2015-logo-1-300x300.jpg"/>
          <p:cNvPicPr>
            <a:picLocks noGrp="1" noChangeAspect="1"/>
          </p:cNvPicPr>
          <p:nvPr>
            <p:ph sz="half" idx="2"/>
          </p:nvPr>
        </p:nvPicPr>
        <p:blipFill>
          <a:blip r:embed="rId2"/>
          <a:stretch>
            <a:fillRect/>
          </a:stretch>
        </p:blipFill>
        <p:spPr>
          <a:xfrm>
            <a:off x="142844" y="1428736"/>
            <a:ext cx="2319384" cy="2319382"/>
          </a:xfrm>
          <a:ln w="38100">
            <a:solidFill>
              <a:schemeClr val="accent1">
                <a:lumMod val="60000"/>
                <a:lumOff val="40000"/>
              </a:schemeClr>
            </a:solidFill>
          </a:ln>
        </p:spPr>
      </p:pic>
      <p:pic>
        <p:nvPicPr>
          <p:cNvPr id="6" name="Segnaposto contenuto 4" descr="Firenze-2015-logo-10-264x300.jpg"/>
          <p:cNvPicPr>
            <a:picLocks noChangeAspect="1"/>
          </p:cNvPicPr>
          <p:nvPr/>
        </p:nvPicPr>
        <p:blipFill>
          <a:blip r:embed="rId3"/>
          <a:stretch>
            <a:fillRect/>
          </a:stretch>
        </p:blipFill>
        <p:spPr>
          <a:xfrm>
            <a:off x="142844" y="4000504"/>
            <a:ext cx="2314606" cy="2630234"/>
          </a:xfrm>
          <a:prstGeom prst="rect">
            <a:avLst/>
          </a:prstGeom>
          <a:ln w="38100">
            <a:solidFill>
              <a:schemeClr val="accent1">
                <a:lumMod val="60000"/>
                <a:lumOff val="40000"/>
              </a:schemeClr>
            </a:solidFill>
          </a:ln>
        </p:spPr>
      </p:pic>
      <p:pic>
        <p:nvPicPr>
          <p:cNvPr id="7" name="Immagine 6" descr="logo.png"/>
          <p:cNvPicPr>
            <a:picLocks noChangeAspect="1"/>
          </p:cNvPicPr>
          <p:nvPr/>
        </p:nvPicPr>
        <p:blipFill>
          <a:blip r:embed="rId4" cstate="print"/>
          <a:stretch>
            <a:fillRect/>
          </a:stretch>
        </p:blipFill>
        <p:spPr>
          <a:xfrm>
            <a:off x="208329" y="285728"/>
            <a:ext cx="733382" cy="800052"/>
          </a:xfrm>
          <a:prstGeom prst="rect">
            <a:avLst/>
          </a:prstGeom>
        </p:spPr>
      </p:pic>
      <p:pic>
        <p:nvPicPr>
          <p:cNvPr id="8" name="Picture 2" descr="C:\Users\Filippo\Chiesa Cattolica\PARROCCHIA\VISITA PASTORALE\IMMAGINI\stemma.png"/>
          <p:cNvPicPr>
            <a:picLocks noChangeAspect="1" noChangeArrowheads="1"/>
          </p:cNvPicPr>
          <p:nvPr/>
        </p:nvPicPr>
        <p:blipFill>
          <a:blip r:embed="rId5"/>
          <a:srcRect/>
          <a:stretch>
            <a:fillRect/>
          </a:stretch>
        </p:blipFill>
        <p:spPr bwMode="auto">
          <a:xfrm>
            <a:off x="8215338" y="285728"/>
            <a:ext cx="723038" cy="9177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844" y="142852"/>
            <a:ext cx="8858312" cy="1143008"/>
          </a:xfrm>
          <a:prstGeom prst="round2SameRect">
            <a:avLst/>
          </a:prstGeom>
          <a:solidFill>
            <a:srgbClr val="00421E"/>
          </a:solidFill>
          <a:ln w="38100">
            <a:solidFill>
              <a:schemeClr val="accent1">
                <a:lumMod val="60000"/>
                <a:lumOff val="40000"/>
              </a:schemeClr>
            </a:solidFill>
          </a:ln>
        </p:spPr>
        <p:txBody>
          <a:bodyPr>
            <a:normAutofit/>
          </a:bodyPr>
          <a:lstStyle/>
          <a:p>
            <a:r>
              <a:rPr lang="it-IT" b="1" dirty="0" smtClean="0">
                <a:solidFill>
                  <a:schemeClr val="accent1">
                    <a:lumMod val="20000"/>
                    <a:lumOff val="80000"/>
                  </a:schemeClr>
                </a:solidFill>
              </a:rPr>
              <a:t>Cosa significa essere umani oggi</a:t>
            </a:r>
            <a:endParaRPr lang="it-IT" b="1" dirty="0">
              <a:solidFill>
                <a:schemeClr val="accent1">
                  <a:lumMod val="20000"/>
                  <a:lumOff val="80000"/>
                </a:schemeClr>
              </a:solidFill>
            </a:endParaRPr>
          </a:p>
        </p:txBody>
      </p:sp>
      <p:sp>
        <p:nvSpPr>
          <p:cNvPr id="3" name="Segnaposto contenuto 2"/>
          <p:cNvSpPr>
            <a:spLocks noGrp="1"/>
          </p:cNvSpPr>
          <p:nvPr>
            <p:ph sz="half" idx="1"/>
          </p:nvPr>
        </p:nvSpPr>
        <p:spPr>
          <a:xfrm>
            <a:off x="2571736" y="1428736"/>
            <a:ext cx="6429420" cy="5286412"/>
          </a:xfrm>
          <a:solidFill>
            <a:srgbClr val="00421E"/>
          </a:solidFill>
          <a:ln w="38100">
            <a:solidFill>
              <a:schemeClr val="accent1">
                <a:lumMod val="60000"/>
                <a:lumOff val="40000"/>
              </a:schemeClr>
            </a:solidFill>
          </a:ln>
        </p:spPr>
        <p:txBody>
          <a:bodyPr>
            <a:normAutofit lnSpcReduction="10000"/>
          </a:bodyPr>
          <a:lstStyle/>
          <a:p>
            <a:r>
              <a:rPr lang="it-IT" b="1" dirty="0" smtClean="0"/>
              <a:t>Approfondire, alla luce della fede, il contenuto e il significato antropologico, culturale e pastorale dell'umano.</a:t>
            </a:r>
          </a:p>
          <a:p>
            <a:r>
              <a:rPr lang="it-IT" b="1" i="1" dirty="0" smtClean="0"/>
              <a:t> Interpellare anche il mondo laico e gli uomini della cultura, del lavoro, dell'economia, della politica e di ogni altra realtà civile e sociale che comprenda l'importanza del tema</a:t>
            </a:r>
            <a:r>
              <a:rPr lang="it-IT" b="1" dirty="0" smtClean="0"/>
              <a:t>,</a:t>
            </a:r>
          </a:p>
          <a:p>
            <a:r>
              <a:rPr lang="it-IT" b="1" dirty="0" smtClean="0"/>
              <a:t>per trovare vie su cui scommettere insieme, per il bene di tutti.</a:t>
            </a:r>
          </a:p>
          <a:p>
            <a:r>
              <a:rPr lang="it-IT" b="1" dirty="0" smtClean="0"/>
              <a:t>Sull'umano non si afferma ma si dialoga, iniziando dall'ascolto.</a:t>
            </a:r>
          </a:p>
          <a:p>
            <a:endParaRPr lang="it-IT" b="1" i="1" dirty="0" smtClean="0"/>
          </a:p>
        </p:txBody>
      </p:sp>
      <p:pic>
        <p:nvPicPr>
          <p:cNvPr id="7" name="Segnaposto contenuto 6" descr="Firenze-2015-logo-9-297x300.jpg"/>
          <p:cNvPicPr>
            <a:picLocks noGrp="1" noChangeAspect="1"/>
          </p:cNvPicPr>
          <p:nvPr>
            <p:ph sz="half" idx="2"/>
          </p:nvPr>
        </p:nvPicPr>
        <p:blipFill>
          <a:blip r:embed="rId2"/>
          <a:stretch>
            <a:fillRect/>
          </a:stretch>
        </p:blipFill>
        <p:spPr>
          <a:xfrm>
            <a:off x="142844" y="1571612"/>
            <a:ext cx="2286016" cy="2261030"/>
          </a:xfrm>
          <a:ln w="38100">
            <a:solidFill>
              <a:schemeClr val="accent1">
                <a:lumMod val="60000"/>
                <a:lumOff val="40000"/>
              </a:schemeClr>
            </a:solidFill>
          </a:ln>
        </p:spPr>
      </p:pic>
      <p:pic>
        <p:nvPicPr>
          <p:cNvPr id="5" name="Segnaposto contenuto 5" descr="Firenze-2015-logo-7-300x265.jpg"/>
          <p:cNvPicPr>
            <a:picLocks noChangeAspect="1"/>
          </p:cNvPicPr>
          <p:nvPr/>
        </p:nvPicPr>
        <p:blipFill>
          <a:blip r:embed="rId3"/>
          <a:stretch>
            <a:fillRect/>
          </a:stretch>
        </p:blipFill>
        <p:spPr>
          <a:xfrm>
            <a:off x="142844" y="4286256"/>
            <a:ext cx="2286016" cy="2026108"/>
          </a:xfrm>
          <a:prstGeom prst="rect">
            <a:avLst/>
          </a:prstGeom>
          <a:ln w="38100">
            <a:solidFill>
              <a:schemeClr val="accent1">
                <a:lumMod val="60000"/>
                <a:lumOff val="40000"/>
              </a:schemeClr>
            </a:solidFill>
          </a:ln>
        </p:spPr>
      </p:pic>
      <p:pic>
        <p:nvPicPr>
          <p:cNvPr id="6" name="Immagine 5" descr="logo.png"/>
          <p:cNvPicPr>
            <a:picLocks noChangeAspect="1"/>
          </p:cNvPicPr>
          <p:nvPr/>
        </p:nvPicPr>
        <p:blipFill>
          <a:blip r:embed="rId4" cstate="print"/>
          <a:stretch>
            <a:fillRect/>
          </a:stretch>
        </p:blipFill>
        <p:spPr>
          <a:xfrm>
            <a:off x="214282" y="357166"/>
            <a:ext cx="602412" cy="657176"/>
          </a:xfrm>
          <a:prstGeom prst="rect">
            <a:avLst/>
          </a:prstGeom>
        </p:spPr>
      </p:pic>
      <p:pic>
        <p:nvPicPr>
          <p:cNvPr id="8" name="Picture 2" descr="C:\Users\Filippo\Chiesa Cattolica\PARROCCHIA\VISITA PASTORALE\IMMAGINI\stemma.png"/>
          <p:cNvPicPr>
            <a:picLocks noChangeAspect="1" noChangeArrowheads="1"/>
          </p:cNvPicPr>
          <p:nvPr/>
        </p:nvPicPr>
        <p:blipFill>
          <a:blip r:embed="rId5" cstate="print"/>
          <a:srcRect/>
          <a:stretch>
            <a:fillRect/>
          </a:stretch>
        </p:blipFill>
        <p:spPr bwMode="auto">
          <a:xfrm>
            <a:off x="8429652" y="428604"/>
            <a:ext cx="497900" cy="631948"/>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42844" y="1428736"/>
            <a:ext cx="5253046" cy="5286412"/>
          </a:xfrm>
          <a:solidFill>
            <a:srgbClr val="00421E"/>
          </a:solidFill>
          <a:ln w="38100">
            <a:solidFill>
              <a:schemeClr val="accent1">
                <a:lumMod val="60000"/>
                <a:lumOff val="40000"/>
              </a:schemeClr>
            </a:solidFill>
          </a:ln>
        </p:spPr>
        <p:txBody>
          <a:bodyPr>
            <a:normAutofit lnSpcReduction="10000"/>
          </a:bodyPr>
          <a:lstStyle/>
          <a:p>
            <a:pPr marL="514350" indent="-514350">
              <a:buFont typeface="+mj-lt"/>
              <a:buAutoNum type="arabicParenR"/>
            </a:pPr>
            <a:r>
              <a:rPr lang="it-IT" b="1" i="1" dirty="0" smtClean="0"/>
              <a:t>Uscire,</a:t>
            </a:r>
          </a:p>
          <a:p>
            <a:pPr marL="514350" indent="-514350">
              <a:buFont typeface="+mj-lt"/>
              <a:buAutoNum type="arabicParenR"/>
            </a:pPr>
            <a:r>
              <a:rPr lang="it-IT" b="1" i="1" dirty="0" smtClean="0"/>
              <a:t>Annunciare,</a:t>
            </a:r>
          </a:p>
          <a:p>
            <a:pPr marL="514350" indent="-514350">
              <a:buFont typeface="+mj-lt"/>
              <a:buAutoNum type="arabicParenR"/>
            </a:pPr>
            <a:r>
              <a:rPr lang="it-IT" b="1" i="1" dirty="0" smtClean="0"/>
              <a:t>Abitare,</a:t>
            </a:r>
          </a:p>
          <a:p>
            <a:pPr marL="514350" indent="-514350">
              <a:buFont typeface="+mj-lt"/>
              <a:buAutoNum type="arabicParenR"/>
            </a:pPr>
            <a:r>
              <a:rPr lang="it-IT" b="1" i="1" dirty="0" smtClean="0"/>
              <a:t>Educare,</a:t>
            </a:r>
          </a:p>
          <a:p>
            <a:pPr marL="514350" indent="-514350">
              <a:buFont typeface="+mj-lt"/>
              <a:buAutoNum type="arabicParenR"/>
            </a:pPr>
            <a:r>
              <a:rPr lang="it-IT" b="1" i="1" dirty="0" smtClean="0"/>
              <a:t>Trasfigurare.</a:t>
            </a:r>
          </a:p>
          <a:p>
            <a:r>
              <a:rPr lang="it-IT" b="1" i="1" dirty="0" smtClean="0"/>
              <a:t>Per ogni verbo la traccia offre possibili piste di lavoro, ma è </a:t>
            </a:r>
            <a:r>
              <a:rPr lang="it-IT" b="1" dirty="0" smtClean="0"/>
              <a:t>ovvio che si tratta di lavorare nelle realtà locali per rinnovare la pastorale e promuovere vie di formazione e di mentalità nuova.</a:t>
            </a:r>
            <a:endParaRPr lang="it-IT" b="1" dirty="0"/>
          </a:p>
        </p:txBody>
      </p:sp>
      <p:sp>
        <p:nvSpPr>
          <p:cNvPr id="2" name="Titolo 1"/>
          <p:cNvSpPr>
            <a:spLocks noGrp="1"/>
          </p:cNvSpPr>
          <p:nvPr>
            <p:ph type="title"/>
          </p:nvPr>
        </p:nvSpPr>
        <p:spPr>
          <a:xfrm>
            <a:off x="142844" y="142852"/>
            <a:ext cx="8858312" cy="1143000"/>
          </a:xfrm>
          <a:prstGeom prst="round2SameRect">
            <a:avLst/>
          </a:prstGeom>
          <a:solidFill>
            <a:srgbClr val="00421E"/>
          </a:solidFill>
          <a:ln w="38100">
            <a:solidFill>
              <a:schemeClr val="accent1">
                <a:lumMod val="60000"/>
                <a:lumOff val="40000"/>
              </a:schemeClr>
            </a:solidFill>
          </a:ln>
        </p:spPr>
        <p:txBody>
          <a:bodyPr/>
          <a:lstStyle/>
          <a:p>
            <a:r>
              <a:rPr lang="it-IT" b="1" i="1" dirty="0" smtClean="0">
                <a:solidFill>
                  <a:schemeClr val="accent1">
                    <a:lumMod val="20000"/>
                    <a:lumOff val="80000"/>
                  </a:schemeClr>
                </a:solidFill>
              </a:rPr>
              <a:t>Cinque vie di umanizzazione</a:t>
            </a:r>
            <a:endParaRPr lang="it-IT" b="1" dirty="0">
              <a:solidFill>
                <a:schemeClr val="accent1">
                  <a:lumMod val="20000"/>
                  <a:lumOff val="80000"/>
                </a:schemeClr>
              </a:solidFill>
            </a:endParaRPr>
          </a:p>
        </p:txBody>
      </p:sp>
      <p:sp>
        <p:nvSpPr>
          <p:cNvPr id="6" name="Segnaposto contenuto 9"/>
          <p:cNvSpPr txBox="1">
            <a:spLocks/>
          </p:cNvSpPr>
          <p:nvPr/>
        </p:nvSpPr>
        <p:spPr>
          <a:xfrm>
            <a:off x="5500694" y="4929198"/>
            <a:ext cx="3500462" cy="1785950"/>
          </a:xfrm>
          <a:prstGeom prst="rect">
            <a:avLst/>
          </a:prstGeom>
          <a:solidFill>
            <a:srgbClr val="00421E"/>
          </a:solidFill>
          <a:ln w="38100">
            <a:solidFill>
              <a:schemeClr val="accent1">
                <a:lumMod val="60000"/>
                <a:lumOff val="40000"/>
              </a:schemeClr>
            </a:solidFill>
          </a:ln>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4300" b="1" i="0" u="none" strike="noStrike" kern="1200" cap="none" spc="0" normalizeH="0" baseline="0" noProof="0" dirty="0" smtClean="0">
                <a:ln>
                  <a:noFill/>
                </a:ln>
                <a:solidFill>
                  <a:schemeClr val="tx1"/>
                </a:solidFill>
                <a:effectLst/>
                <a:uLnTx/>
                <a:uFillTx/>
                <a:latin typeface="+mn-lt"/>
                <a:ea typeface="+mn-ea"/>
                <a:cs typeface="+mn-cs"/>
              </a:rPr>
              <a:t>Il logo: la Croce origine e punto d’arrivo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Segnaposto contenuto 4" descr="Firenze-2015-logo-6-300x300.png"/>
          <p:cNvPicPr>
            <a:picLocks noGrp="1" noChangeAspect="1"/>
          </p:cNvPicPr>
          <p:nvPr>
            <p:ph sz="half" idx="2"/>
          </p:nvPr>
        </p:nvPicPr>
        <p:blipFill>
          <a:blip r:embed="rId2"/>
          <a:stretch>
            <a:fillRect/>
          </a:stretch>
        </p:blipFill>
        <p:spPr>
          <a:xfrm>
            <a:off x="5500654" y="1428736"/>
            <a:ext cx="3500502" cy="3357546"/>
          </a:xfrm>
          <a:solidFill>
            <a:srgbClr val="00421E"/>
          </a:solidFill>
          <a:ln w="38100">
            <a:solidFill>
              <a:schemeClr val="accent1">
                <a:lumMod val="60000"/>
                <a:lumOff val="40000"/>
              </a:schemeClr>
            </a:solidFill>
          </a:ln>
        </p:spPr>
      </p:pic>
      <p:pic>
        <p:nvPicPr>
          <p:cNvPr id="8" name="Picture 2" descr="C:\Users\Filippo\Chiesa Cattolica\PARROCCHIA\VISITA PASTORALE\IMMAGINI\stemma.png"/>
          <p:cNvPicPr>
            <a:picLocks noChangeAspect="1" noChangeArrowheads="1"/>
          </p:cNvPicPr>
          <p:nvPr/>
        </p:nvPicPr>
        <p:blipFill>
          <a:blip r:embed="rId3" cstate="print"/>
          <a:srcRect/>
          <a:stretch>
            <a:fillRect/>
          </a:stretch>
        </p:blipFill>
        <p:spPr bwMode="auto">
          <a:xfrm>
            <a:off x="8429652" y="428604"/>
            <a:ext cx="497900" cy="631948"/>
          </a:xfrm>
          <a:prstGeom prst="rect">
            <a:avLst/>
          </a:prstGeom>
          <a:noFill/>
        </p:spPr>
      </p:pic>
      <p:pic>
        <p:nvPicPr>
          <p:cNvPr id="9" name="Immagine 8" descr="logo.png"/>
          <p:cNvPicPr>
            <a:picLocks noChangeAspect="1"/>
          </p:cNvPicPr>
          <p:nvPr/>
        </p:nvPicPr>
        <p:blipFill>
          <a:blip r:embed="rId4" cstate="print"/>
          <a:stretch>
            <a:fillRect/>
          </a:stretch>
        </p:blipFill>
        <p:spPr>
          <a:xfrm>
            <a:off x="214282" y="357166"/>
            <a:ext cx="602412" cy="657176"/>
          </a:xfrm>
          <a:prstGeom prst="rect">
            <a:avLst/>
          </a:prstGeom>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dissolv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dissolv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dissolv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dissolv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dissolv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p:cNvSpPr>
            <a:spLocks noGrp="1"/>
          </p:cNvSpPr>
          <p:nvPr>
            <p:ph idx="1"/>
          </p:nvPr>
        </p:nvSpPr>
        <p:spPr>
          <a:xfrm>
            <a:off x="2071670" y="1214422"/>
            <a:ext cx="5072098" cy="4214842"/>
          </a:xfrm>
          <a:solidFill>
            <a:schemeClr val="tx1">
              <a:lumMod val="95000"/>
            </a:schemeClr>
          </a:solidFill>
          <a:ln w="76200">
            <a:solidFill>
              <a:schemeClr val="accent1">
                <a:lumMod val="60000"/>
                <a:lumOff val="40000"/>
              </a:schemeClr>
            </a:solidFill>
          </a:ln>
        </p:spPr>
        <p:txBody>
          <a:bodyPr>
            <a:noAutofit/>
          </a:bodyPr>
          <a:lstStyle/>
          <a:p>
            <a:pPr lvl="0" algn="ctr" fontAlgn="base">
              <a:spcBef>
                <a:spcPct val="0"/>
              </a:spcBef>
              <a:spcAft>
                <a:spcPct val="0"/>
              </a:spcAft>
              <a:buNone/>
            </a:pPr>
            <a:r>
              <a:rPr lang="it-IT" sz="2400" b="1" dirty="0" smtClean="0">
                <a:solidFill>
                  <a:srgbClr val="002060"/>
                </a:solidFill>
                <a:latin typeface="Calibri" pitchFamily="34" charset="0"/>
                <a:ea typeface="Calibri" pitchFamily="34" charset="0"/>
                <a:cs typeface="AGaramond-Bold-SC700"/>
              </a:rPr>
              <a:t>Convegno dei Delegati Diocesani</a:t>
            </a:r>
            <a:endParaRPr lang="it-IT" sz="2400" dirty="0" smtClean="0">
              <a:solidFill>
                <a:srgbClr val="002060"/>
              </a:solidFill>
              <a:latin typeface="Arial" pitchFamily="34" charset="0"/>
              <a:cs typeface="Arial" pitchFamily="34" charset="0"/>
            </a:endParaRPr>
          </a:p>
          <a:p>
            <a:pPr lvl="0" algn="ctr" eaLnBrk="0" fontAlgn="base" hangingPunct="0">
              <a:spcBef>
                <a:spcPct val="0"/>
              </a:spcBef>
              <a:spcAft>
                <a:spcPct val="0"/>
              </a:spcAft>
              <a:buNone/>
            </a:pPr>
            <a:r>
              <a:rPr lang="it-IT" sz="2400" b="1" dirty="0" smtClean="0">
                <a:solidFill>
                  <a:srgbClr val="002060"/>
                </a:solidFill>
                <a:latin typeface="Calibri" pitchFamily="34" charset="0"/>
                <a:ea typeface="Calibri" pitchFamily="34" charset="0"/>
                <a:cs typeface="AGaramond-Bold-SC700"/>
              </a:rPr>
              <a:t>al 5° Convegno Ecclesiale Nazionale</a:t>
            </a:r>
            <a:endParaRPr lang="it-IT" sz="2400" dirty="0" smtClean="0">
              <a:solidFill>
                <a:srgbClr val="002060"/>
              </a:solidFill>
              <a:latin typeface="Arial" pitchFamily="34" charset="0"/>
              <a:cs typeface="Arial" pitchFamily="34" charset="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endParaRPr lang="it-IT" sz="2000" b="1" dirty="0" smtClean="0">
              <a:solidFill>
                <a:srgbClr val="002060"/>
              </a:solidFill>
              <a:latin typeface="Calibri" pitchFamily="34" charset="0"/>
              <a:ea typeface="Calibri" pitchFamily="34" charset="0"/>
              <a:cs typeface="AGaramond-Bold-SC700"/>
            </a:endParaRPr>
          </a:p>
          <a:p>
            <a:pPr lvl="0" algn="ctr" eaLnBrk="0" fontAlgn="base" hangingPunct="0">
              <a:spcBef>
                <a:spcPct val="0"/>
              </a:spcBef>
              <a:spcAft>
                <a:spcPct val="0"/>
              </a:spcAft>
              <a:buNone/>
            </a:pPr>
            <a:r>
              <a:rPr lang="it-IT" sz="2000" b="1" dirty="0" smtClean="0">
                <a:solidFill>
                  <a:srgbClr val="002060"/>
                </a:solidFill>
                <a:latin typeface="Calibri" pitchFamily="34" charset="0"/>
                <a:ea typeface="Calibri" pitchFamily="34" charset="0"/>
                <a:cs typeface="AGaramond-Bold-SC700"/>
              </a:rPr>
              <a:t>Cefalù,</a:t>
            </a:r>
            <a:r>
              <a:rPr lang="it-IT" sz="2000" b="1" dirty="0" smtClean="0">
                <a:solidFill>
                  <a:srgbClr val="002060"/>
                </a:solidFill>
                <a:latin typeface="Arial" pitchFamily="34" charset="0"/>
                <a:ea typeface="Calibri" pitchFamily="34" charset="0"/>
                <a:cs typeface="Arial" pitchFamily="34" charset="0"/>
              </a:rPr>
              <a:t> </a:t>
            </a:r>
            <a:r>
              <a:rPr lang="it-IT" sz="2000" b="1" dirty="0" smtClean="0">
                <a:solidFill>
                  <a:srgbClr val="002060"/>
                </a:solidFill>
                <a:latin typeface="Calibri" pitchFamily="34" charset="0"/>
                <a:ea typeface="Calibri" pitchFamily="34" charset="0"/>
                <a:cs typeface="AGaramond-Bold-SC700"/>
              </a:rPr>
              <a:t>16-18 gennaio 2015</a:t>
            </a:r>
            <a:endParaRPr lang="it-IT" sz="2000" dirty="0" smtClean="0">
              <a:solidFill>
                <a:srgbClr val="002060"/>
              </a:solidFill>
              <a:latin typeface="Arial" pitchFamily="34" charset="0"/>
              <a:cs typeface="Arial" pitchFamily="34" charset="0"/>
            </a:endParaRPr>
          </a:p>
        </p:txBody>
      </p:sp>
      <p:sp>
        <p:nvSpPr>
          <p:cNvPr id="10" name="Titolo 9"/>
          <p:cNvSpPr>
            <a:spLocks noGrp="1"/>
          </p:cNvSpPr>
          <p:nvPr>
            <p:ph type="title"/>
          </p:nvPr>
        </p:nvSpPr>
        <p:spPr>
          <a:xfrm>
            <a:off x="142844" y="142852"/>
            <a:ext cx="8715468" cy="928694"/>
          </a:xfrm>
          <a:noFill/>
        </p:spPr>
        <p:txBody>
          <a:bodyPr>
            <a:normAutofit/>
          </a:bodyPr>
          <a:lstStyle/>
          <a:p>
            <a:r>
              <a:rPr lang="it-IT" sz="4000" b="1" dirty="0" smtClean="0">
                <a:solidFill>
                  <a:schemeClr val="accent1">
                    <a:lumMod val="20000"/>
                    <a:lumOff val="80000"/>
                  </a:schemeClr>
                </a:solidFill>
              </a:rPr>
              <a:t>Conferenza Episcopale Siciliana</a:t>
            </a:r>
            <a:endParaRPr lang="it-IT" sz="4000" dirty="0">
              <a:solidFill>
                <a:schemeClr val="accent1">
                  <a:lumMod val="20000"/>
                  <a:lumOff val="80000"/>
                </a:schemeClr>
              </a:solidFill>
            </a:endParaRPr>
          </a:p>
        </p:txBody>
      </p:sp>
      <p:sp>
        <p:nvSpPr>
          <p:cNvPr id="6" name="CasellaDiTesto 5"/>
          <p:cNvSpPr txBox="1"/>
          <p:nvPr/>
        </p:nvSpPr>
        <p:spPr>
          <a:xfrm>
            <a:off x="1428728" y="5643578"/>
            <a:ext cx="6217318" cy="1055608"/>
          </a:xfrm>
          <a:prstGeom prst="roundRect">
            <a:avLst/>
          </a:prstGeom>
          <a:solidFill>
            <a:srgbClr val="00421E"/>
          </a:solidFill>
          <a:ln w="28575">
            <a:solidFill>
              <a:schemeClr val="accent1">
                <a:lumMod val="60000"/>
                <a:lumOff val="4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rtlCol="0">
            <a:spAutoFit/>
          </a:bodyPr>
          <a:lstStyle/>
          <a:p>
            <a:pPr algn="ctr"/>
            <a:r>
              <a:rPr lang="it-IT" sz="2800" b="1" dirty="0" smtClean="0">
                <a:solidFill>
                  <a:schemeClr val="accent1">
                    <a:lumMod val="20000"/>
                    <a:lumOff val="80000"/>
                  </a:schemeClr>
                </a:solidFill>
              </a:rPr>
              <a:t>Contributo dei delegati</a:t>
            </a:r>
          </a:p>
          <a:p>
            <a:pPr algn="ctr"/>
            <a:r>
              <a:rPr lang="it-IT" sz="2800" b="1" dirty="0" smtClean="0">
                <a:solidFill>
                  <a:schemeClr val="accent1">
                    <a:lumMod val="20000"/>
                    <a:lumOff val="80000"/>
                  </a:schemeClr>
                </a:solidFill>
              </a:rPr>
              <a:t>dell’Arcidiocesi di Catania</a:t>
            </a:r>
          </a:p>
        </p:txBody>
      </p:sp>
      <p:pic>
        <p:nvPicPr>
          <p:cNvPr id="2050" name="Picture 2" descr="C:\Users\Filippo\Chiesa Cattolica\PARROCCHIA\VISITA PASTORALE\IMMAGINI\stemma.png"/>
          <p:cNvPicPr>
            <a:picLocks noChangeAspect="1" noChangeArrowheads="1"/>
          </p:cNvPicPr>
          <p:nvPr/>
        </p:nvPicPr>
        <p:blipFill>
          <a:blip r:embed="rId2"/>
          <a:srcRect/>
          <a:stretch>
            <a:fillRect/>
          </a:stretch>
        </p:blipFill>
        <p:spPr bwMode="auto">
          <a:xfrm>
            <a:off x="6715140" y="5715016"/>
            <a:ext cx="642942" cy="816040"/>
          </a:xfrm>
          <a:prstGeom prst="rect">
            <a:avLst/>
          </a:prstGeom>
          <a:noFill/>
        </p:spPr>
      </p:pic>
      <p:pic>
        <p:nvPicPr>
          <p:cNvPr id="19" name="Immagine 18" descr="logo.png"/>
          <p:cNvPicPr>
            <a:picLocks noChangeAspect="1"/>
          </p:cNvPicPr>
          <p:nvPr/>
        </p:nvPicPr>
        <p:blipFill>
          <a:blip r:embed="rId3" cstate="print"/>
          <a:stretch>
            <a:fillRect/>
          </a:stretch>
        </p:blipFill>
        <p:spPr>
          <a:xfrm>
            <a:off x="1643042" y="5643578"/>
            <a:ext cx="876322" cy="955986"/>
          </a:xfrm>
          <a:prstGeom prst="rect">
            <a:avLst/>
          </a:prstGeom>
        </p:spPr>
      </p:pic>
      <p:pic>
        <p:nvPicPr>
          <p:cNvPr id="12" name="Immagine 11" descr="logo.png"/>
          <p:cNvPicPr>
            <a:picLocks noChangeAspect="1"/>
          </p:cNvPicPr>
          <p:nvPr/>
        </p:nvPicPr>
        <p:blipFill>
          <a:blip r:embed="rId3" cstate="print"/>
          <a:stretch>
            <a:fillRect/>
          </a:stretch>
        </p:blipFill>
        <p:spPr>
          <a:xfrm>
            <a:off x="8020090" y="163651"/>
            <a:ext cx="838190" cy="914388"/>
          </a:xfrm>
          <a:prstGeom prst="rect">
            <a:avLst/>
          </a:prstGeom>
          <a:solidFill>
            <a:schemeClr val="tx1"/>
          </a:solidFill>
          <a:ln>
            <a:solidFill>
              <a:schemeClr val="accent1">
                <a:lumMod val="60000"/>
                <a:lumOff val="40000"/>
              </a:schemeClr>
            </a:solidFill>
          </a:ln>
        </p:spPr>
      </p:pic>
      <p:pic>
        <p:nvPicPr>
          <p:cNvPr id="13" name="Immagine 12" descr="logocesi.gif"/>
          <p:cNvPicPr>
            <a:picLocks noChangeAspect="1"/>
          </p:cNvPicPr>
          <p:nvPr/>
        </p:nvPicPr>
        <p:blipFill>
          <a:blip r:embed="rId4">
            <a:lum bright="70000" contrast="-70000"/>
          </a:blip>
          <a:srcRect r="1316"/>
          <a:stretch>
            <a:fillRect/>
          </a:stretch>
        </p:blipFill>
        <p:spPr>
          <a:xfrm>
            <a:off x="285720" y="142852"/>
            <a:ext cx="714380" cy="971550"/>
          </a:xfrm>
          <a:prstGeom prst="rect">
            <a:avLst/>
          </a:prstGeom>
          <a:solidFill>
            <a:srgbClr val="00421E"/>
          </a:solidFill>
          <a:ln>
            <a:solidFill>
              <a:schemeClr val="accent1">
                <a:lumMod val="60000"/>
                <a:lumOff val="40000"/>
              </a:schemeClr>
            </a:solidFill>
          </a:ln>
        </p:spPr>
      </p:pic>
      <p:pic>
        <p:nvPicPr>
          <p:cNvPr id="9" name="Immagine 8" descr="pantocratore.png"/>
          <p:cNvPicPr>
            <a:picLocks noChangeAspect="1"/>
          </p:cNvPicPr>
          <p:nvPr/>
        </p:nvPicPr>
        <p:blipFill>
          <a:blip r:embed="rId5"/>
          <a:stretch>
            <a:fillRect/>
          </a:stretch>
        </p:blipFill>
        <p:spPr>
          <a:xfrm>
            <a:off x="3571868" y="2214554"/>
            <a:ext cx="2131662" cy="2649352"/>
          </a:xfrm>
          <a:prstGeom prst="rect">
            <a:avLst/>
          </a:prstGeom>
          <a:ln w="38100">
            <a:solidFill>
              <a:schemeClr val="accent1"/>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i Office">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1270</Words>
  <Application>Microsoft Office PowerPoint</Application>
  <PresentationFormat>Presentazione su schermo (4:3)</PresentationFormat>
  <Paragraphs>145</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  Presentazione della Traccia di preparazione al Convegno ( sintesi ) </vt:lpstr>
      <vt:lpstr> Excursus storico dei Convegni delle Chiese d’Italia </vt:lpstr>
      <vt:lpstr>PAPA FRANCESCO (Maggio 2014 – Assemblea Generale CEI)</vt:lpstr>
      <vt:lpstr>Verso Firenze 2015 “In Gesù Cristo il nuovo umanesimo”</vt:lpstr>
      <vt:lpstr>Cosa significa essere umani oggi</vt:lpstr>
      <vt:lpstr>Cinque vie di umanizzazione</vt:lpstr>
      <vt:lpstr>Conferenza Episcopale Siciliana</vt:lpstr>
      <vt:lpstr>UNA PRESENZA PER SERVIRE</vt:lpstr>
      <vt:lpstr>Cinque vie di umanizzazione</vt:lpstr>
      <vt:lpstr>Uscire</vt:lpstr>
      <vt:lpstr>Annunciare</vt:lpstr>
      <vt:lpstr>Abitare</vt:lpstr>
      <vt:lpstr>Educare</vt:lpstr>
      <vt:lpstr>Trasfigurare</vt:lpstr>
      <vt:lpstr>APPUNTI</vt:lpstr>
      <vt:lpstr>RIFLESSIONE</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Filippo</dc:creator>
  <cp:lastModifiedBy>Filippo</cp:lastModifiedBy>
  <cp:revision>626</cp:revision>
  <dcterms:created xsi:type="dcterms:W3CDTF">2015-01-20T10:27:49Z</dcterms:created>
  <dcterms:modified xsi:type="dcterms:W3CDTF">2015-04-19T17:35:07Z</dcterms:modified>
</cp:coreProperties>
</file>