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83" r:id="rId4"/>
    <p:sldId id="290" r:id="rId5"/>
    <p:sldId id="291" r:id="rId6"/>
    <p:sldId id="269" r:id="rId7"/>
    <p:sldId id="260" r:id="rId8"/>
    <p:sldId id="265" r:id="rId9"/>
    <p:sldId id="276" r:id="rId10"/>
    <p:sldId id="282" r:id="rId11"/>
    <p:sldId id="278" r:id="rId12"/>
    <p:sldId id="279" r:id="rId13"/>
    <p:sldId id="280" r:id="rId14"/>
    <p:sldId id="266" r:id="rId15"/>
    <p:sldId id="281" r:id="rId16"/>
    <p:sldId id="292" r:id="rId17"/>
    <p:sldId id="294"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CCA"/>
    <a:srgbClr val="996633"/>
    <a:srgbClr val="583A1C"/>
    <a:srgbClr val="E0C0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48529-6CDE-4795-B63A-66A4EFCFA423}" type="datetimeFigureOut">
              <a:rPr lang="it-IT" smtClean="0"/>
              <a:pPr/>
              <a:t>13/03/2015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8A6B7-C783-40DC-8A43-C7659CE5C51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8013" cy="1141412"/>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4963"/>
            <a:ext cx="4037013"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6613" y="1604963"/>
            <a:ext cx="4038600"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43350"/>
            <a:ext cx="4037013"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6613" y="394335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a:xfrm>
            <a:off x="457200" y="6356350"/>
            <a:ext cx="2132013" cy="363538"/>
          </a:xfrm>
        </p:spPr>
        <p:txBody>
          <a:bodyPr/>
          <a:lstStyle>
            <a:lvl1pPr>
              <a:defRPr/>
            </a:lvl1pPr>
          </a:lstStyle>
          <a:p>
            <a:r>
              <a:rPr lang="it-IT"/>
              <a:t>16/06/14</a:t>
            </a:r>
          </a:p>
        </p:txBody>
      </p:sp>
      <p:sp>
        <p:nvSpPr>
          <p:cNvPr id="8" name="Segnaposto numero diapositiva 7"/>
          <p:cNvSpPr>
            <a:spLocks noGrp="1"/>
          </p:cNvSpPr>
          <p:nvPr>
            <p:ph type="sldNum" idx="11"/>
          </p:nvPr>
        </p:nvSpPr>
        <p:spPr>
          <a:xfrm>
            <a:off x="6553200" y="6356350"/>
            <a:ext cx="2132013" cy="363538"/>
          </a:xfrm>
        </p:spPr>
        <p:txBody>
          <a:bodyPr/>
          <a:lstStyle>
            <a:lvl1pPr>
              <a:defRPr/>
            </a:lvl1pPr>
          </a:lstStyle>
          <a:p>
            <a:fld id="{9DF42723-E827-4D01-9312-B154FD2FF16C}" type="slidenum">
              <a:rPr lang="it-IT"/>
              <a:pPr/>
              <a:t>‹N›</a:t>
            </a:fld>
            <a:endParaRPr lang="it-IT"/>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D0BF49-ACED-4A22-8C15-3479F2D6A195}" type="datetimeFigureOut">
              <a:rPr lang="it-IT" smtClean="0"/>
              <a:pPr/>
              <a:t>13/03/2015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7B1C75-0971-4891-B9F2-BCC0552DA60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0BF49-ACED-4A22-8C15-3479F2D6A195}" type="datetimeFigureOut">
              <a:rPr lang="it-IT" smtClean="0"/>
              <a:pPr/>
              <a:t>13/03/2015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B1C75-0971-4891-B9F2-BCC0552DA604}"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071670" y="5857892"/>
            <a:ext cx="5000660" cy="830997"/>
          </a:xfrm>
          <a:prstGeom prst="rect">
            <a:avLst/>
          </a:prstGeom>
          <a:solidFill>
            <a:srgbClr val="E0C0A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2400" i="1" dirty="0" smtClean="0">
                <a:solidFill>
                  <a:srgbClr val="583A1C"/>
                </a:solidFill>
              </a:rPr>
              <a:t>Materiale divulgativo</a:t>
            </a:r>
          </a:p>
          <a:p>
            <a:pPr algn="ctr"/>
            <a:r>
              <a:rPr lang="it-IT" sz="2400" i="1" dirty="0" smtClean="0">
                <a:solidFill>
                  <a:srgbClr val="583A1C"/>
                </a:solidFill>
              </a:rPr>
              <a:t>Strumento di presentazione</a:t>
            </a:r>
          </a:p>
        </p:txBody>
      </p:sp>
      <p:pic>
        <p:nvPicPr>
          <p:cNvPr id="9" name="Segnaposto contenuto 8" descr="header.png"/>
          <p:cNvPicPr>
            <a:picLocks noGrp="1" noChangeAspect="1"/>
          </p:cNvPicPr>
          <p:nvPr>
            <p:ph sz="half" idx="2"/>
          </p:nvPr>
        </p:nvPicPr>
        <p:blipFill>
          <a:blip r:embed="rId2"/>
          <a:stretch>
            <a:fillRect/>
          </a:stretch>
        </p:blipFill>
        <p:spPr>
          <a:xfrm>
            <a:off x="357158" y="2357430"/>
            <a:ext cx="8422478" cy="3286146"/>
          </a:xfrm>
          <a:solidFill>
            <a:srgbClr val="996633"/>
          </a:solidFill>
          <a:ln w="57150">
            <a:solidFill>
              <a:schemeClr val="tx1"/>
            </a:solidFill>
          </a:ln>
        </p:spPr>
      </p:pic>
      <p:pic>
        <p:nvPicPr>
          <p:cNvPr id="4" name="Immagine 3" descr="headerCT.png"/>
          <p:cNvPicPr>
            <a:picLocks noChangeAspect="1"/>
          </p:cNvPicPr>
          <p:nvPr/>
        </p:nvPicPr>
        <p:blipFill>
          <a:blip r:embed="rId3"/>
          <a:stretch>
            <a:fillRect/>
          </a:stretch>
        </p:blipFill>
        <p:spPr>
          <a:xfrm>
            <a:off x="342902" y="285728"/>
            <a:ext cx="8458196" cy="1762124"/>
          </a:xfrm>
          <a:prstGeom prst="round2SameRect">
            <a:avLst/>
          </a:prstGeom>
          <a:ln w="57150">
            <a:solidFill>
              <a:schemeClr val="tx1"/>
            </a:solidFill>
          </a:ln>
        </p:spPr>
      </p:pic>
      <p:pic>
        <p:nvPicPr>
          <p:cNvPr id="6" name="Picture 2" descr="C:\Users\Filippo\Chiesa Cattolica\PARROCCHIA\VISITA PASTORALE\IMMAGINI\stemma.png"/>
          <p:cNvPicPr>
            <a:picLocks noGrp="1" noChangeAspect="1" noChangeArrowheads="1"/>
          </p:cNvPicPr>
          <p:nvPr>
            <p:ph sz="half" idx="1"/>
          </p:nvPr>
        </p:nvPicPr>
        <p:blipFill>
          <a:blip r:embed="rId4"/>
          <a:stretch>
            <a:fillRect/>
          </a:stretch>
        </p:blipFill>
        <p:spPr bwMode="auto">
          <a:xfrm>
            <a:off x="6357950" y="5929330"/>
            <a:ext cx="517404" cy="656704"/>
          </a:xfrm>
          <a:prstGeom prst="rect">
            <a:avLst/>
          </a:prstGeom>
          <a:noFill/>
        </p:spPr>
      </p:pic>
      <p:pic>
        <p:nvPicPr>
          <p:cNvPr id="10" name="Immagine 9" descr="Firenze - LOGO VINCITORE.jpg"/>
          <p:cNvPicPr>
            <a:picLocks noChangeAspect="1"/>
          </p:cNvPicPr>
          <p:nvPr/>
        </p:nvPicPr>
        <p:blipFill>
          <a:blip r:embed="rId5" cstate="print"/>
          <a:stretch>
            <a:fillRect/>
          </a:stretch>
        </p:blipFill>
        <p:spPr>
          <a:xfrm>
            <a:off x="2285984" y="5929330"/>
            <a:ext cx="485644" cy="714380"/>
          </a:xfrm>
          <a:prstGeom prst="rect">
            <a:avLst/>
          </a:prstGeom>
        </p:spPr>
      </p:pic>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785818"/>
          </a:xfrm>
          <a:prstGeom prst="round2SameRect">
            <a:avLst/>
          </a:prstGeom>
          <a:solidFill>
            <a:srgbClr val="996633"/>
          </a:solidFill>
          <a:ln w="38100">
            <a:solidFill>
              <a:srgbClr val="EEDCCA"/>
            </a:solidFill>
          </a:ln>
        </p:spPr>
        <p:txBody>
          <a:bodyPr>
            <a:normAutofit fontScale="90000"/>
          </a:bodyPr>
          <a:lstStyle/>
          <a:p>
            <a:r>
              <a:rPr lang="it-IT" b="1" i="1" dirty="0" smtClean="0">
                <a:solidFill>
                  <a:srgbClr val="EEDCCA"/>
                </a:solidFill>
              </a:rPr>
              <a:t>Annunciare</a:t>
            </a:r>
            <a:endParaRPr lang="it-IT" dirty="0">
              <a:solidFill>
                <a:srgbClr val="EEDCCA"/>
              </a:solidFill>
            </a:endParaRPr>
          </a:p>
        </p:txBody>
      </p:sp>
      <p:sp>
        <p:nvSpPr>
          <p:cNvPr id="3" name="Segnaposto contenuto 2"/>
          <p:cNvSpPr>
            <a:spLocks noGrp="1"/>
          </p:cNvSpPr>
          <p:nvPr>
            <p:ph sz="half" idx="1"/>
          </p:nvPr>
        </p:nvSpPr>
        <p:spPr>
          <a:xfrm>
            <a:off x="142844" y="1071546"/>
            <a:ext cx="2643206" cy="5643602"/>
          </a:xfrm>
          <a:solidFill>
            <a:srgbClr val="583A1C"/>
          </a:solidFill>
          <a:ln w="38100">
            <a:solidFill>
              <a:srgbClr val="EEDCCA"/>
            </a:solidFill>
          </a:ln>
        </p:spPr>
        <p:txBody>
          <a:bodyPr>
            <a:noAutofit/>
          </a:bodyPr>
          <a:lstStyle/>
          <a:p>
            <a:endParaRPr lang="it-IT" b="1" dirty="0" smtClean="0"/>
          </a:p>
          <a:p>
            <a:endParaRPr lang="it-IT" b="1" dirty="0" smtClean="0"/>
          </a:p>
          <a:p>
            <a:r>
              <a:rPr lang="it-IT" b="1" dirty="0" smtClean="0"/>
              <a:t>La fede genera una testimonianza annunciata non meno di una testimonianza vissuta.</a:t>
            </a:r>
          </a:p>
        </p:txBody>
      </p:sp>
      <p:sp>
        <p:nvSpPr>
          <p:cNvPr id="4" name="Segnaposto contenuto 3"/>
          <p:cNvSpPr>
            <a:spLocks noGrp="1"/>
          </p:cNvSpPr>
          <p:nvPr>
            <p:ph sz="half" idx="2"/>
          </p:nvPr>
        </p:nvSpPr>
        <p:spPr>
          <a:xfrm>
            <a:off x="2857488" y="1071546"/>
            <a:ext cx="6143668" cy="5643602"/>
          </a:xfrm>
          <a:solidFill>
            <a:srgbClr val="583A1C"/>
          </a:solidFill>
          <a:ln w="38100">
            <a:solidFill>
              <a:srgbClr val="EEDCCA"/>
            </a:solidFill>
          </a:ln>
        </p:spPr>
        <p:txBody>
          <a:bodyPr>
            <a:noAutofit/>
          </a:bodyPr>
          <a:lstStyle/>
          <a:p>
            <a:r>
              <a:rPr lang="it-IT" b="1" i="1" dirty="0" smtClean="0"/>
              <a:t>Le comunità cristiane sono capaci di testimoniare e motivare le proprie scelte di vita?</a:t>
            </a:r>
          </a:p>
          <a:p>
            <a:r>
              <a:rPr lang="it-IT" b="1" i="1" dirty="0" smtClean="0"/>
              <a:t>Sono in grado di esprimere con umiltà ma anche fermezza la propria fede nello spazio pubblico, senza arroganza ma anche senza paure e falsi pudori?</a:t>
            </a:r>
          </a:p>
          <a:p>
            <a:r>
              <a:rPr lang="it-IT" b="1" i="1" dirty="0" smtClean="0"/>
              <a:t>Sanno vivere e trasmettere una predilezione naturale per i poveri e gli esclusi, e una passione per le giovani generazioni e per la loro educazione?</a:t>
            </a:r>
            <a:endParaRPr lang="it-IT" b="1" dirty="0"/>
          </a:p>
        </p:txBody>
      </p:sp>
      <p:pic>
        <p:nvPicPr>
          <p:cNvPr id="5" name="Segnaposto contenuto 4" descr="Firenze-2015-logo-6-300x300.png"/>
          <p:cNvPicPr>
            <a:picLocks noChangeAspect="1"/>
          </p:cNvPicPr>
          <p:nvPr/>
        </p:nvPicPr>
        <p:blipFill>
          <a:blip r:embed="rId2" cstate="print"/>
          <a:stretch>
            <a:fillRect/>
          </a:stretch>
        </p:blipFill>
        <p:spPr>
          <a:xfrm>
            <a:off x="142844" y="142852"/>
            <a:ext cx="785858" cy="785858"/>
          </a:xfrm>
          <a:prstGeom prst="rect">
            <a:avLst/>
          </a:prstGeom>
          <a:ln w="381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dissolv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dissolv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dissolv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2SameRect">
            <a:avLst/>
          </a:prstGeom>
          <a:solidFill>
            <a:srgbClr val="996633"/>
          </a:solidFill>
          <a:ln w="38100">
            <a:solidFill>
              <a:srgbClr val="EEDCCA"/>
            </a:solidFill>
          </a:ln>
        </p:spPr>
        <p:txBody>
          <a:bodyPr/>
          <a:lstStyle/>
          <a:p>
            <a:r>
              <a:rPr lang="it-IT" b="1" i="1" dirty="0" smtClean="0">
                <a:solidFill>
                  <a:srgbClr val="EEDCCA"/>
                </a:solidFill>
              </a:rPr>
              <a:t>Abitare</a:t>
            </a:r>
            <a:endParaRPr lang="it-IT" dirty="0">
              <a:solidFill>
                <a:srgbClr val="EEDCCA"/>
              </a:solidFill>
            </a:endParaRPr>
          </a:p>
        </p:txBody>
      </p:sp>
      <p:sp>
        <p:nvSpPr>
          <p:cNvPr id="3" name="Segnaposto contenuto 2"/>
          <p:cNvSpPr>
            <a:spLocks noGrp="1"/>
          </p:cNvSpPr>
          <p:nvPr>
            <p:ph sz="half" idx="1"/>
          </p:nvPr>
        </p:nvSpPr>
        <p:spPr>
          <a:xfrm>
            <a:off x="142844" y="1214422"/>
            <a:ext cx="4357718" cy="5500726"/>
          </a:xfrm>
          <a:solidFill>
            <a:srgbClr val="583A1C"/>
          </a:solidFill>
          <a:ln w="38100">
            <a:solidFill>
              <a:srgbClr val="EEDCCA"/>
            </a:solidFill>
          </a:ln>
        </p:spPr>
        <p:txBody>
          <a:bodyPr>
            <a:noAutofit/>
          </a:bodyPr>
          <a:lstStyle/>
          <a:p>
            <a:endParaRPr lang="it-IT" b="1" dirty="0" smtClean="0"/>
          </a:p>
          <a:p>
            <a:r>
              <a:rPr lang="it-IT" b="1" dirty="0" smtClean="0"/>
              <a:t>Opzione preferenziale per i più poveri. </a:t>
            </a:r>
            <a:endParaRPr lang="it-IT" b="1" i="1" dirty="0" smtClean="0"/>
          </a:p>
          <a:p>
            <a:r>
              <a:rPr lang="it-IT" b="1" dirty="0" smtClean="0"/>
              <a:t>L’invito a essere </a:t>
            </a:r>
            <a:r>
              <a:rPr lang="it-IT" b="1" i="1" dirty="0" smtClean="0"/>
              <a:t>una Chiesa povera e per i poveri.</a:t>
            </a:r>
            <a:endParaRPr lang="it-IT" b="1" dirty="0" smtClean="0"/>
          </a:p>
          <a:p>
            <a:r>
              <a:rPr lang="it-IT" b="1" dirty="0" smtClean="0"/>
              <a:t>La predicazione di Gesù ai piccoli e ai poveri, dovrà sempre più connotare la Chiesa nel suo intimo essere e nel suo agire.</a:t>
            </a:r>
            <a:endParaRPr lang="it-IT" b="1" dirty="0"/>
          </a:p>
        </p:txBody>
      </p:sp>
      <p:sp>
        <p:nvSpPr>
          <p:cNvPr id="4" name="Segnaposto contenuto 3"/>
          <p:cNvSpPr>
            <a:spLocks noGrp="1"/>
          </p:cNvSpPr>
          <p:nvPr>
            <p:ph sz="half" idx="2"/>
          </p:nvPr>
        </p:nvSpPr>
        <p:spPr>
          <a:xfrm>
            <a:off x="4572000" y="1214422"/>
            <a:ext cx="4429156" cy="5500726"/>
          </a:xfrm>
          <a:solidFill>
            <a:srgbClr val="583A1C"/>
          </a:solidFill>
          <a:ln w="38100">
            <a:solidFill>
              <a:srgbClr val="EEDCCA"/>
            </a:solidFill>
          </a:ln>
        </p:spPr>
        <p:txBody>
          <a:bodyPr>
            <a:normAutofit/>
          </a:bodyPr>
          <a:lstStyle/>
          <a:p>
            <a:endParaRPr lang="it-IT" b="1" i="1" dirty="0" smtClean="0"/>
          </a:p>
          <a:p>
            <a:endParaRPr lang="it-IT" b="1" i="1" dirty="0" smtClean="0"/>
          </a:p>
          <a:p>
            <a:endParaRPr lang="it-IT" b="1" i="1" dirty="0" smtClean="0"/>
          </a:p>
          <a:p>
            <a:r>
              <a:rPr lang="it-IT" b="1" i="1" dirty="0" smtClean="0"/>
              <a:t>Come disegnereste il futuro del cattolicesimo italiano, tenendo conto delle sfide che i mutamenti in atto ci pongono innanzi? </a:t>
            </a:r>
          </a:p>
        </p:txBody>
      </p:sp>
      <p:pic>
        <p:nvPicPr>
          <p:cNvPr id="5" name="Segnaposto contenuto 4" descr="Firenze-2015-logo-6-300x300.png"/>
          <p:cNvPicPr>
            <a:picLocks noChangeAspect="1"/>
          </p:cNvPicPr>
          <p:nvPr/>
        </p:nvPicPr>
        <p:blipFill>
          <a:blip r:embed="rId2" cstate="print"/>
          <a:stretch>
            <a:fillRect/>
          </a:stretch>
        </p:blipFill>
        <p:spPr>
          <a:xfrm>
            <a:off x="142844" y="142852"/>
            <a:ext cx="785858" cy="857296"/>
          </a:xfrm>
          <a:prstGeom prst="rect">
            <a:avLst/>
          </a:prstGeom>
          <a:ln w="381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dissolve">
                                      <p:cBhvr>
                                        <p:cTn id="27" dur="5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dissolv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928694"/>
          </a:xfrm>
          <a:prstGeom prst="round2SameRect">
            <a:avLst/>
          </a:prstGeom>
          <a:solidFill>
            <a:srgbClr val="996633"/>
          </a:solidFill>
          <a:ln w="38100">
            <a:solidFill>
              <a:srgbClr val="EEDCCA"/>
            </a:solidFill>
          </a:ln>
        </p:spPr>
        <p:txBody>
          <a:bodyPr/>
          <a:lstStyle/>
          <a:p>
            <a:r>
              <a:rPr lang="it-IT" b="1" i="1" dirty="0" smtClean="0">
                <a:solidFill>
                  <a:srgbClr val="EEDCCA"/>
                </a:solidFill>
              </a:rPr>
              <a:t>Educare</a:t>
            </a:r>
            <a:endParaRPr lang="it-IT" dirty="0">
              <a:solidFill>
                <a:srgbClr val="EEDCCA"/>
              </a:solidFill>
            </a:endParaRPr>
          </a:p>
        </p:txBody>
      </p:sp>
      <p:sp>
        <p:nvSpPr>
          <p:cNvPr id="3" name="Segnaposto contenuto 2"/>
          <p:cNvSpPr>
            <a:spLocks noGrp="1"/>
          </p:cNvSpPr>
          <p:nvPr>
            <p:ph sz="half" idx="1"/>
          </p:nvPr>
        </p:nvSpPr>
        <p:spPr>
          <a:xfrm>
            <a:off x="142844" y="1214422"/>
            <a:ext cx="4352956" cy="5500726"/>
          </a:xfrm>
          <a:solidFill>
            <a:srgbClr val="583A1C"/>
          </a:solidFill>
          <a:ln w="38100">
            <a:solidFill>
              <a:srgbClr val="EEDCCA"/>
            </a:solidFill>
          </a:ln>
        </p:spPr>
        <p:txBody>
          <a:bodyPr>
            <a:noAutofit/>
          </a:bodyPr>
          <a:lstStyle/>
          <a:p>
            <a:r>
              <a:rPr lang="it-IT" b="1" dirty="0" smtClean="0"/>
              <a:t>Educare a scelte responsabili.</a:t>
            </a:r>
          </a:p>
          <a:p>
            <a:r>
              <a:rPr lang="it-IT" b="1" dirty="0" smtClean="0"/>
              <a:t>Promuovendo la capacità di pensare e l’esercizio critico della ragione.</a:t>
            </a:r>
            <a:endParaRPr lang="it-IT" b="1" i="1" dirty="0" smtClean="0"/>
          </a:p>
          <a:p>
            <a:r>
              <a:rPr lang="it-IT" b="1" dirty="0" smtClean="0"/>
              <a:t>Recuperando il ruolo fondamentale della coscienza.</a:t>
            </a:r>
          </a:p>
          <a:p>
            <a:r>
              <a:rPr lang="it-IT" b="1" dirty="0" smtClean="0"/>
              <a:t>Ripensando i percorsi pedagogici come pure la formazione degli adulti.</a:t>
            </a:r>
            <a:endParaRPr lang="it-IT" b="1" dirty="0"/>
          </a:p>
        </p:txBody>
      </p:sp>
      <p:sp>
        <p:nvSpPr>
          <p:cNvPr id="4" name="Segnaposto contenuto 3"/>
          <p:cNvSpPr>
            <a:spLocks noGrp="1"/>
          </p:cNvSpPr>
          <p:nvPr>
            <p:ph sz="half" idx="2"/>
          </p:nvPr>
        </p:nvSpPr>
        <p:spPr>
          <a:xfrm>
            <a:off x="4572000" y="1214422"/>
            <a:ext cx="4429156" cy="5500726"/>
          </a:xfrm>
          <a:solidFill>
            <a:srgbClr val="583A1C"/>
          </a:solidFill>
          <a:ln w="38100">
            <a:solidFill>
              <a:srgbClr val="EEDCCA"/>
            </a:solidFill>
          </a:ln>
        </p:spPr>
        <p:txBody>
          <a:bodyPr>
            <a:noAutofit/>
          </a:bodyPr>
          <a:lstStyle/>
          <a:p>
            <a:endParaRPr lang="it-IT" b="1" i="1" dirty="0" smtClean="0"/>
          </a:p>
          <a:p>
            <a:r>
              <a:rPr lang="it-IT" b="1" i="1" dirty="0" smtClean="0"/>
              <a:t>Come possono le comunità radicarsi in uno stile che esprima il nuovo umanesimo?</a:t>
            </a:r>
          </a:p>
          <a:p>
            <a:r>
              <a:rPr lang="it-IT" b="1" i="1" dirty="0" smtClean="0"/>
              <a:t>Come essere capaci, di costruire spazi di relazioni solide e durature, alla luce dell’accoglienza e del perdono reciproco?</a:t>
            </a:r>
          </a:p>
          <a:p>
            <a:endParaRPr lang="it-IT" sz="2100" b="1" i="1" dirty="0" smtClean="0"/>
          </a:p>
        </p:txBody>
      </p:sp>
      <p:pic>
        <p:nvPicPr>
          <p:cNvPr id="5" name="Segnaposto contenuto 4" descr="Firenze-2015-logo-6-300x300.png"/>
          <p:cNvPicPr>
            <a:picLocks noChangeAspect="1"/>
          </p:cNvPicPr>
          <p:nvPr/>
        </p:nvPicPr>
        <p:blipFill>
          <a:blip r:embed="rId2" cstate="print"/>
          <a:stretch>
            <a:fillRect/>
          </a:stretch>
        </p:blipFill>
        <p:spPr>
          <a:xfrm>
            <a:off x="142844" y="142852"/>
            <a:ext cx="857256" cy="928694"/>
          </a:xfrm>
          <a:prstGeom prst="rect">
            <a:avLst/>
          </a:prstGeom>
          <a:ln w="381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dissolve">
                                      <p:cBhvr>
                                        <p:cTn id="32" dur="500"/>
                                        <p:tgtEl>
                                          <p:spTgt spid="4">
                                            <p:bg/>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dissolv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dissolve">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2SameRect">
            <a:avLst/>
          </a:prstGeom>
          <a:solidFill>
            <a:srgbClr val="996633"/>
          </a:solidFill>
          <a:ln w="38100">
            <a:solidFill>
              <a:srgbClr val="EEDCCA"/>
            </a:solidFill>
          </a:ln>
        </p:spPr>
        <p:txBody>
          <a:bodyPr>
            <a:normAutofit/>
          </a:bodyPr>
          <a:lstStyle/>
          <a:p>
            <a:r>
              <a:rPr lang="it-IT" b="1" i="1" dirty="0" smtClean="0">
                <a:solidFill>
                  <a:srgbClr val="EEDCCA"/>
                </a:solidFill>
              </a:rPr>
              <a:t>Trasfigurare</a:t>
            </a:r>
            <a:endParaRPr lang="it-IT" dirty="0">
              <a:solidFill>
                <a:srgbClr val="EEDCCA"/>
              </a:solidFill>
            </a:endParaRPr>
          </a:p>
        </p:txBody>
      </p:sp>
      <p:sp>
        <p:nvSpPr>
          <p:cNvPr id="3" name="Segnaposto contenuto 2"/>
          <p:cNvSpPr>
            <a:spLocks noGrp="1"/>
          </p:cNvSpPr>
          <p:nvPr>
            <p:ph sz="half" idx="1"/>
          </p:nvPr>
        </p:nvSpPr>
        <p:spPr>
          <a:xfrm>
            <a:off x="142844" y="1071546"/>
            <a:ext cx="4071966" cy="5643602"/>
          </a:xfrm>
          <a:solidFill>
            <a:srgbClr val="583A1C"/>
          </a:solidFill>
          <a:ln w="38100">
            <a:solidFill>
              <a:srgbClr val="EEDCCA"/>
            </a:solidFill>
          </a:ln>
        </p:spPr>
        <p:txBody>
          <a:bodyPr>
            <a:noAutofit/>
          </a:bodyPr>
          <a:lstStyle/>
          <a:p>
            <a:r>
              <a:rPr lang="it-IT" sz="2400" b="1" dirty="0" smtClean="0"/>
              <a:t>Le comunità cristiane sono nutrite e trasformate nella fede grazie alla vita liturgica e sacramentale e grazie alla preghiera.</a:t>
            </a:r>
          </a:p>
          <a:p>
            <a:r>
              <a:rPr lang="it-IT" sz="2400" b="1" dirty="0" smtClean="0"/>
              <a:t>La potenza dei sacramenti assume la nostra condizione umana e la presenta come offerta gradita a Dio, restituendocela trasfigurata e capace di condivisione e di solidarietà.</a:t>
            </a:r>
            <a:endParaRPr lang="it-IT" sz="2400" b="1" dirty="0"/>
          </a:p>
        </p:txBody>
      </p:sp>
      <p:sp>
        <p:nvSpPr>
          <p:cNvPr id="4" name="Segnaposto contenuto 3"/>
          <p:cNvSpPr>
            <a:spLocks noGrp="1"/>
          </p:cNvSpPr>
          <p:nvPr>
            <p:ph sz="half" idx="2"/>
          </p:nvPr>
        </p:nvSpPr>
        <p:spPr>
          <a:xfrm>
            <a:off x="4286248" y="1071546"/>
            <a:ext cx="4714908" cy="5643602"/>
          </a:xfrm>
          <a:solidFill>
            <a:srgbClr val="583A1C"/>
          </a:solidFill>
          <a:ln w="38100">
            <a:solidFill>
              <a:srgbClr val="EEDCCA"/>
            </a:solidFill>
          </a:ln>
        </p:spPr>
        <p:txBody>
          <a:bodyPr>
            <a:noAutofit/>
          </a:bodyPr>
          <a:lstStyle/>
          <a:p>
            <a:r>
              <a:rPr lang="it-IT" sz="2400" b="1" i="1" dirty="0" smtClean="0"/>
              <a:t>Le nostre celebrazioni domenicali sono in grado di portare il popolo che le celebra a vivere quest’azione di trasfigurazione della propria vita e del mondo?</a:t>
            </a:r>
          </a:p>
          <a:p>
            <a:r>
              <a:rPr lang="it-IT" sz="2400" b="1" i="1" dirty="0" smtClean="0"/>
              <a:t>Come introduciamo e educhiamo alla fede un popolo molteplice per provenienza, storia, culture?</a:t>
            </a:r>
          </a:p>
          <a:p>
            <a:r>
              <a:rPr lang="it-IT" sz="2400" b="1" i="1" dirty="0" smtClean="0"/>
              <a:t>Quanto lo stile della cura di Gesù, lo stile della misericordia di Dio Padre operante in Gesù stesso, si riflette nel nostro essere uomini e donne di questo mondo?</a:t>
            </a:r>
            <a:endParaRPr lang="it-IT" sz="2400" b="1" dirty="0"/>
          </a:p>
        </p:txBody>
      </p:sp>
      <p:pic>
        <p:nvPicPr>
          <p:cNvPr id="5" name="Segnaposto contenuto 4" descr="Firenze-2015-logo-6-300x300.png"/>
          <p:cNvPicPr>
            <a:picLocks noChangeAspect="1"/>
          </p:cNvPicPr>
          <p:nvPr/>
        </p:nvPicPr>
        <p:blipFill>
          <a:blip r:embed="rId2" cstate="print"/>
          <a:stretch>
            <a:fillRect/>
          </a:stretch>
        </p:blipFill>
        <p:spPr>
          <a:xfrm>
            <a:off x="142844" y="142852"/>
            <a:ext cx="857256" cy="857256"/>
          </a:xfrm>
          <a:prstGeom prst="rect">
            <a:avLst/>
          </a:prstGeom>
          <a:ln w="381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dissolve">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ssolv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dissolv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dissolv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8"/>
          </a:xfrm>
          <a:prstGeom prst="round2SameRect">
            <a:avLst/>
          </a:prstGeom>
          <a:solidFill>
            <a:srgbClr val="996633"/>
          </a:solidFill>
          <a:ln w="38100">
            <a:solidFill>
              <a:srgbClr val="EEDCCA"/>
            </a:solidFill>
          </a:ln>
        </p:spPr>
        <p:txBody>
          <a:bodyPr/>
          <a:lstStyle/>
          <a:p>
            <a:r>
              <a:rPr lang="it-IT" b="1" dirty="0" smtClean="0">
                <a:solidFill>
                  <a:srgbClr val="EEDCCA"/>
                </a:solidFill>
              </a:rPr>
              <a:t>Conclusione della Traccia</a:t>
            </a:r>
            <a:endParaRPr lang="it-IT" dirty="0">
              <a:solidFill>
                <a:srgbClr val="EEDCCA"/>
              </a:solidFill>
            </a:endParaRPr>
          </a:p>
        </p:txBody>
      </p:sp>
      <p:sp>
        <p:nvSpPr>
          <p:cNvPr id="3" name="Segnaposto contenuto 2"/>
          <p:cNvSpPr>
            <a:spLocks noGrp="1"/>
          </p:cNvSpPr>
          <p:nvPr>
            <p:ph sz="half" idx="1"/>
          </p:nvPr>
        </p:nvSpPr>
        <p:spPr>
          <a:xfrm>
            <a:off x="2643174" y="1428736"/>
            <a:ext cx="6324616" cy="5286412"/>
          </a:xfrm>
          <a:solidFill>
            <a:srgbClr val="583A1C"/>
          </a:solidFill>
          <a:ln w="38100">
            <a:solidFill>
              <a:srgbClr val="EEDCCA"/>
            </a:solidFill>
          </a:ln>
        </p:spPr>
        <p:txBody>
          <a:bodyPr>
            <a:noAutofit/>
          </a:bodyPr>
          <a:lstStyle/>
          <a:p>
            <a:r>
              <a:rPr lang="it-IT" sz="3100" b="1" dirty="0" smtClean="0"/>
              <a:t>Riconoscere il volto di Dio manifestatosi in Gesù Cristo ci permette di capire a fondo il nostro essere uomini e donne, con le sue potenzialità e responsabilità.</a:t>
            </a:r>
          </a:p>
          <a:p>
            <a:r>
              <a:rPr lang="it-IT" sz="3100" b="1" dirty="0" smtClean="0"/>
              <a:t>Significa impegnare al massimo grado la nostra creatività per spezzare le catene che impediscono all'essere umano di </a:t>
            </a:r>
            <a:r>
              <a:rPr lang="it-IT" sz="3100" b="1" i="1" u="sng" dirty="0" smtClean="0"/>
              <a:t>raggiungere la sua più alta misura.</a:t>
            </a:r>
            <a:endParaRPr lang="it-IT" sz="3100" b="1" i="1" u="sng" dirty="0"/>
          </a:p>
        </p:txBody>
      </p:sp>
      <p:pic>
        <p:nvPicPr>
          <p:cNvPr id="8" name="Segnaposto contenuto 5" descr="Firenze-2015-logo-7-300x265.jpg"/>
          <p:cNvPicPr>
            <a:picLocks noGrp="1" noChangeAspect="1"/>
          </p:cNvPicPr>
          <p:nvPr>
            <p:ph sz="half" idx="2"/>
          </p:nvPr>
        </p:nvPicPr>
        <p:blipFill>
          <a:blip r:embed="rId2"/>
          <a:stretch>
            <a:fillRect/>
          </a:stretch>
        </p:blipFill>
        <p:spPr>
          <a:xfrm>
            <a:off x="133409" y="2857496"/>
            <a:ext cx="2421136" cy="2138670"/>
          </a:xfrm>
          <a:prstGeom prst="rect">
            <a:avLst/>
          </a:prstGeom>
          <a:ln w="38100">
            <a:solidFill>
              <a:srgbClr val="996633"/>
            </a:solidFill>
          </a:ln>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8"/>
          </a:xfrm>
          <a:prstGeom prst="round2SameRect">
            <a:avLst/>
          </a:prstGeom>
          <a:solidFill>
            <a:srgbClr val="996633"/>
          </a:solidFill>
          <a:ln w="38100">
            <a:solidFill>
              <a:srgbClr val="EEDCCA"/>
            </a:solidFill>
          </a:ln>
        </p:spPr>
        <p:txBody>
          <a:bodyPr>
            <a:normAutofit fontScale="90000"/>
          </a:bodyPr>
          <a:lstStyle/>
          <a:p>
            <a:r>
              <a:rPr lang="it-IT" b="1" i="1" dirty="0" smtClean="0"/>
              <a:t/>
            </a:r>
            <a:br>
              <a:rPr lang="it-IT" b="1" i="1" dirty="0" smtClean="0"/>
            </a:br>
            <a:r>
              <a:rPr lang="it-IT" b="1" i="1" dirty="0" smtClean="0">
                <a:solidFill>
                  <a:srgbClr val="EEDCCA"/>
                </a:solidFill>
              </a:rPr>
              <a:t>WWW.FIRENZE2015.IT</a:t>
            </a:r>
            <a:r>
              <a:rPr lang="it-IT" b="1" i="1" u="sng" dirty="0" smtClean="0"/>
              <a:t/>
            </a:r>
            <a:br>
              <a:rPr lang="it-IT" b="1" i="1" u="sng" dirty="0" smtClean="0"/>
            </a:br>
            <a:endParaRPr lang="it-IT" dirty="0">
              <a:solidFill>
                <a:srgbClr val="EEDCCA"/>
              </a:solidFill>
            </a:endParaRPr>
          </a:p>
        </p:txBody>
      </p:sp>
      <p:sp>
        <p:nvSpPr>
          <p:cNvPr id="3" name="Segnaposto contenuto 2"/>
          <p:cNvSpPr>
            <a:spLocks noGrp="1"/>
          </p:cNvSpPr>
          <p:nvPr>
            <p:ph sz="half" idx="1"/>
          </p:nvPr>
        </p:nvSpPr>
        <p:spPr>
          <a:xfrm>
            <a:off x="3214678" y="1428736"/>
            <a:ext cx="5753112" cy="5286412"/>
          </a:xfrm>
          <a:solidFill>
            <a:srgbClr val="583A1C"/>
          </a:solidFill>
          <a:ln w="38100">
            <a:solidFill>
              <a:srgbClr val="EEDCCA"/>
            </a:solidFill>
          </a:ln>
        </p:spPr>
        <p:txBody>
          <a:bodyPr>
            <a:noAutofit/>
          </a:bodyPr>
          <a:lstStyle/>
          <a:p>
            <a:endParaRPr lang="it-IT" sz="2400" b="1" dirty="0" smtClean="0"/>
          </a:p>
          <a:p>
            <a:r>
              <a:rPr lang="it-IT" sz="2400" b="1" dirty="0" smtClean="0"/>
              <a:t>Ci auguriamo che la </a:t>
            </a:r>
            <a:r>
              <a:rPr lang="it-IT" sz="2400" b="1" i="1" dirty="0" smtClean="0"/>
              <a:t>Traccia </a:t>
            </a:r>
            <a:r>
              <a:rPr lang="it-IT" sz="2400" b="1" dirty="0" smtClean="0"/>
              <a:t>diventi uno strumento utile a stimolare riflessioni e generare iniziative capaci di testimoniare l’umanesimo in Gesù Cristo quale fonte di novità e annuncio di speranza per tutti.</a:t>
            </a:r>
          </a:p>
          <a:p>
            <a:pPr>
              <a:buNone/>
            </a:pPr>
            <a:endParaRPr lang="it-IT" sz="2400" b="1" dirty="0" smtClean="0"/>
          </a:p>
          <a:p>
            <a:r>
              <a:rPr lang="it-IT" sz="2400" b="1" dirty="0" smtClean="0"/>
              <a:t>N.B.</a:t>
            </a:r>
          </a:p>
          <a:p>
            <a:pPr>
              <a:buNone/>
            </a:pPr>
            <a:r>
              <a:rPr lang="it-IT" sz="2400" b="1" dirty="0" smtClean="0"/>
              <a:t>     Il testo integrale è consultabile e      scaricabile sul sito</a:t>
            </a:r>
          </a:p>
          <a:p>
            <a:pPr algn="ctr">
              <a:buNone/>
            </a:pPr>
            <a:r>
              <a:rPr lang="it-IT" sz="2500" b="1" i="1" u="sng" dirty="0" smtClean="0"/>
              <a:t>WWW.FIRENZE2015.IT</a:t>
            </a:r>
            <a:endParaRPr lang="it-IT" sz="2500" b="1" i="1" u="sng" dirty="0"/>
          </a:p>
        </p:txBody>
      </p:sp>
      <p:pic>
        <p:nvPicPr>
          <p:cNvPr id="8" name="Segnaposto contenuto 4" descr="Firenze-2015-logo-5-300x140.jpg"/>
          <p:cNvPicPr>
            <a:picLocks noGrp="1" noChangeAspect="1"/>
          </p:cNvPicPr>
          <p:nvPr>
            <p:ph sz="half" idx="2"/>
          </p:nvPr>
        </p:nvPicPr>
        <p:blipFill>
          <a:blip r:embed="rId2"/>
          <a:stretch>
            <a:fillRect/>
          </a:stretch>
        </p:blipFill>
        <p:spPr>
          <a:xfrm>
            <a:off x="216968" y="2106269"/>
            <a:ext cx="2854834" cy="1332256"/>
          </a:xfrm>
          <a:prstGeom prst="rect">
            <a:avLst/>
          </a:prstGeom>
          <a:ln w="38100">
            <a:solidFill>
              <a:srgbClr val="996633"/>
            </a:solidFill>
          </a:ln>
        </p:spPr>
      </p:pic>
      <p:pic>
        <p:nvPicPr>
          <p:cNvPr id="5" name="Immagine 4" descr="Firenze-2015-logo-3-300x160.jpg"/>
          <p:cNvPicPr>
            <a:picLocks noChangeAspect="1"/>
          </p:cNvPicPr>
          <p:nvPr/>
        </p:nvPicPr>
        <p:blipFill>
          <a:blip r:embed="rId3"/>
          <a:stretch>
            <a:fillRect/>
          </a:stretch>
        </p:blipFill>
        <p:spPr>
          <a:xfrm>
            <a:off x="223212" y="4572008"/>
            <a:ext cx="2839660" cy="1514486"/>
          </a:xfrm>
          <a:prstGeom prst="rect">
            <a:avLst/>
          </a:prstGeom>
          <a:ln w="38100">
            <a:solidFill>
              <a:srgbClr val="996633"/>
            </a:solidFill>
          </a:ln>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8"/>
          </a:xfrm>
          <a:prstGeom prst="round2SameRect">
            <a:avLst/>
          </a:prstGeom>
          <a:solidFill>
            <a:srgbClr val="996633"/>
          </a:solidFill>
          <a:ln w="38100">
            <a:solidFill>
              <a:srgbClr val="EEDCCA"/>
            </a:solidFill>
          </a:ln>
        </p:spPr>
        <p:txBody>
          <a:bodyPr>
            <a:normAutofit fontScale="90000"/>
          </a:bodyPr>
          <a:lstStyle/>
          <a:p>
            <a:r>
              <a:rPr lang="it-IT" b="1" dirty="0" smtClean="0">
                <a:solidFill>
                  <a:srgbClr val="EEDCCA"/>
                </a:solidFill>
              </a:rPr>
              <a:t>Testi </a:t>
            </a:r>
            <a:r>
              <a:rPr lang="it-IT" b="1" dirty="0" err="1" smtClean="0">
                <a:solidFill>
                  <a:srgbClr val="EEDCCA"/>
                </a:solidFill>
              </a:rPr>
              <a:t>magisteriali</a:t>
            </a:r>
            <a:r>
              <a:rPr lang="it-IT" b="1" dirty="0" smtClean="0">
                <a:solidFill>
                  <a:srgbClr val="EEDCCA"/>
                </a:solidFill>
              </a:rPr>
              <a:t> presenti nella traccia</a:t>
            </a:r>
            <a:endParaRPr lang="it-IT" dirty="0">
              <a:solidFill>
                <a:srgbClr val="EEDCCA"/>
              </a:solidFill>
            </a:endParaRPr>
          </a:p>
        </p:txBody>
      </p:sp>
      <p:sp>
        <p:nvSpPr>
          <p:cNvPr id="3" name="Segnaposto contenuto 2"/>
          <p:cNvSpPr>
            <a:spLocks noGrp="1"/>
          </p:cNvSpPr>
          <p:nvPr>
            <p:ph sz="half" idx="1"/>
          </p:nvPr>
        </p:nvSpPr>
        <p:spPr>
          <a:xfrm>
            <a:off x="142844" y="3643314"/>
            <a:ext cx="8858312" cy="3071834"/>
          </a:xfrm>
          <a:solidFill>
            <a:srgbClr val="583A1C"/>
          </a:solidFill>
          <a:ln w="38100">
            <a:solidFill>
              <a:srgbClr val="EEDCCA"/>
            </a:solidFill>
          </a:ln>
        </p:spPr>
        <p:txBody>
          <a:bodyPr>
            <a:noAutofit/>
          </a:bodyPr>
          <a:lstStyle/>
          <a:p>
            <a:r>
              <a:rPr lang="it-IT" sz="2400" b="1" dirty="0" err="1" smtClean="0"/>
              <a:t>Evangelii</a:t>
            </a:r>
            <a:r>
              <a:rPr lang="it-IT" sz="2400" b="1" dirty="0" smtClean="0"/>
              <a:t> </a:t>
            </a:r>
            <a:r>
              <a:rPr lang="it-IT" sz="2400" b="1" dirty="0" err="1" smtClean="0"/>
              <a:t>Gaudium</a:t>
            </a:r>
            <a:r>
              <a:rPr lang="it-IT" sz="2400" b="1" dirty="0" smtClean="0"/>
              <a:t> - </a:t>
            </a:r>
            <a:r>
              <a:rPr lang="it-IT" sz="2400" dirty="0" smtClean="0"/>
              <a:t>La gioia del Vangelo</a:t>
            </a:r>
          </a:p>
          <a:p>
            <a:r>
              <a:rPr lang="it-IT" sz="2400" b="1" dirty="0" smtClean="0"/>
              <a:t>Educare alla vita buona del Vangelo - </a:t>
            </a:r>
            <a:r>
              <a:rPr lang="it-IT" sz="2400" dirty="0" smtClean="0"/>
              <a:t>Orientamenti pastorali per il  decennio 2010-2020</a:t>
            </a:r>
          </a:p>
          <a:p>
            <a:r>
              <a:rPr lang="it-IT" sz="2400" b="1" dirty="0" smtClean="0"/>
              <a:t>Lumen </a:t>
            </a:r>
            <a:r>
              <a:rPr lang="it-IT" sz="2400" b="1" dirty="0" err="1" smtClean="0"/>
              <a:t>Fidei</a:t>
            </a:r>
            <a:r>
              <a:rPr lang="it-IT" sz="2400" b="1" dirty="0" smtClean="0"/>
              <a:t> - </a:t>
            </a:r>
            <a:r>
              <a:rPr lang="it-IT" sz="2400" dirty="0" smtClean="0"/>
              <a:t>La luce della fede</a:t>
            </a:r>
          </a:p>
          <a:p>
            <a:r>
              <a:rPr lang="it-IT" sz="2400" b="1" dirty="0" err="1" smtClean="0"/>
              <a:t>Gaudium</a:t>
            </a:r>
            <a:r>
              <a:rPr lang="it-IT" sz="2400" b="1" dirty="0" smtClean="0"/>
              <a:t> </a:t>
            </a:r>
            <a:r>
              <a:rPr lang="it-IT" sz="2400" b="1" dirty="0" err="1" smtClean="0"/>
              <a:t>et</a:t>
            </a:r>
            <a:r>
              <a:rPr lang="it-IT" sz="2400" b="1" dirty="0" smtClean="0"/>
              <a:t> </a:t>
            </a:r>
            <a:r>
              <a:rPr lang="it-IT" sz="2400" b="1" dirty="0" err="1" smtClean="0"/>
              <a:t>Spes</a:t>
            </a:r>
            <a:r>
              <a:rPr lang="it-IT" sz="2400" b="1" dirty="0" smtClean="0"/>
              <a:t> - </a:t>
            </a:r>
            <a:r>
              <a:rPr lang="it-IT" sz="2400" dirty="0" smtClean="0"/>
              <a:t>Sulla Chiesa nel mondo contemporaneo</a:t>
            </a:r>
          </a:p>
          <a:p>
            <a:r>
              <a:rPr lang="it-IT" sz="2400" b="1" dirty="0" smtClean="0"/>
              <a:t>Comunicazione e Missione - </a:t>
            </a:r>
            <a:r>
              <a:rPr lang="it-IT" sz="2400" dirty="0" smtClean="0"/>
              <a:t>Direttorio sulle comunicazioni sociali nella missione della Chiesa</a:t>
            </a:r>
          </a:p>
          <a:p>
            <a:endParaRPr lang="it-IT" sz="2400" dirty="0" smtClean="0"/>
          </a:p>
          <a:p>
            <a:endParaRPr lang="it-IT" sz="2400" dirty="0" smtClean="0"/>
          </a:p>
          <a:p>
            <a:endParaRPr lang="it-IT" sz="2400" dirty="0" smtClean="0"/>
          </a:p>
          <a:p>
            <a:endParaRPr lang="it-IT" sz="2400" dirty="0"/>
          </a:p>
        </p:txBody>
      </p:sp>
      <p:pic>
        <p:nvPicPr>
          <p:cNvPr id="10" name="Segnaposto contenuto 9" descr="banner-firenze-grande.png"/>
          <p:cNvPicPr>
            <a:picLocks noGrp="1" noChangeAspect="1"/>
          </p:cNvPicPr>
          <p:nvPr>
            <p:ph sz="half" idx="2"/>
          </p:nvPr>
        </p:nvPicPr>
        <p:blipFill>
          <a:blip r:embed="rId2"/>
          <a:stretch>
            <a:fillRect/>
          </a:stretch>
        </p:blipFill>
        <p:spPr>
          <a:xfrm>
            <a:off x="2714612" y="1428736"/>
            <a:ext cx="5360174" cy="2098476"/>
          </a:xfrm>
          <a:ln w="38100">
            <a:solidFill>
              <a:srgbClr val="EEDCCA"/>
            </a:solidFill>
          </a:ln>
        </p:spPr>
      </p:pic>
      <p:pic>
        <p:nvPicPr>
          <p:cNvPr id="5" name="Segnaposto contenuto 8" descr="copertina.jpg"/>
          <p:cNvPicPr>
            <a:picLocks noChangeAspect="1"/>
          </p:cNvPicPr>
          <p:nvPr/>
        </p:nvPicPr>
        <p:blipFill>
          <a:blip r:embed="rId3" cstate="print"/>
          <a:stretch>
            <a:fillRect/>
          </a:stretch>
        </p:blipFill>
        <p:spPr>
          <a:xfrm>
            <a:off x="1142976" y="1428736"/>
            <a:ext cx="1438196" cy="2102120"/>
          </a:xfrm>
          <a:prstGeom prst="rect">
            <a:avLst/>
          </a:prstGeom>
          <a:solidFill>
            <a:srgbClr val="996633"/>
          </a:solidFill>
          <a:ln w="38100">
            <a:solidFill>
              <a:srgbClr val="EEDCCA"/>
            </a:solidFill>
          </a:ln>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roc-catania food.jpg"/>
          <p:cNvPicPr>
            <a:picLocks noChangeAspect="1"/>
          </p:cNvPicPr>
          <p:nvPr/>
        </p:nvPicPr>
        <p:blipFill>
          <a:blip r:embed="rId2"/>
          <a:stretch>
            <a:fillRect/>
          </a:stretch>
        </p:blipFill>
        <p:spPr>
          <a:xfrm>
            <a:off x="571472" y="1928802"/>
            <a:ext cx="8002994" cy="4666686"/>
          </a:xfrm>
          <a:prstGeom prst="rect">
            <a:avLst/>
          </a:prstGeom>
          <a:ln w="38100">
            <a:solidFill>
              <a:srgbClr val="EEDCCA"/>
            </a:solidFill>
          </a:ln>
        </p:spPr>
      </p:pic>
      <p:pic>
        <p:nvPicPr>
          <p:cNvPr id="5" name="Immagine 4" descr="headerCT.png"/>
          <p:cNvPicPr>
            <a:picLocks noChangeAspect="1"/>
          </p:cNvPicPr>
          <p:nvPr/>
        </p:nvPicPr>
        <p:blipFill>
          <a:blip r:embed="rId3"/>
          <a:stretch>
            <a:fillRect/>
          </a:stretch>
        </p:blipFill>
        <p:spPr>
          <a:xfrm>
            <a:off x="571472" y="285728"/>
            <a:ext cx="8001056" cy="1458938"/>
          </a:xfrm>
          <a:prstGeom prst="round2SameRect">
            <a:avLst/>
          </a:prstGeom>
          <a:ln w="57150">
            <a:solidFill>
              <a:srgbClr val="EEDCCA"/>
            </a:solidFill>
          </a:ln>
        </p:spPr>
      </p:pic>
      <p:sp>
        <p:nvSpPr>
          <p:cNvPr id="6" name="CasellaDiTesto 5"/>
          <p:cNvSpPr txBox="1"/>
          <p:nvPr/>
        </p:nvSpPr>
        <p:spPr>
          <a:xfrm>
            <a:off x="571472" y="6143644"/>
            <a:ext cx="1714512" cy="461665"/>
          </a:xfrm>
          <a:prstGeom prst="rect">
            <a:avLst/>
          </a:prstGeom>
          <a:solidFill>
            <a:srgbClr val="EEDCCA"/>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800" b="1" dirty="0" smtClean="0">
                <a:solidFill>
                  <a:schemeClr val="accent2">
                    <a:lumMod val="50000"/>
                  </a:schemeClr>
                </a:solidFill>
              </a:rPr>
              <a:t>Contributo dei Delegati</a:t>
            </a:r>
          </a:p>
          <a:p>
            <a:pPr algn="ctr"/>
            <a:r>
              <a:rPr lang="it-IT" sz="800" b="1" dirty="0" smtClean="0">
                <a:solidFill>
                  <a:schemeClr val="accent2">
                    <a:lumMod val="50000"/>
                  </a:schemeClr>
                </a:solidFill>
              </a:rPr>
              <a:t>Arcidiocesi di Catania</a:t>
            </a:r>
          </a:p>
          <a:p>
            <a:pPr algn="ctr"/>
            <a:r>
              <a:rPr lang="it-IT" sz="800" b="1" dirty="0" smtClean="0">
                <a:solidFill>
                  <a:schemeClr val="accent2">
                    <a:lumMod val="50000"/>
                  </a:schemeClr>
                </a:solidFill>
              </a:rPr>
              <a:t>al 5° Convegno Ecclesiale  Nazionale</a:t>
            </a:r>
            <a:endParaRPr lang="it-IT" sz="800" b="1" dirty="0">
              <a:solidFill>
                <a:schemeClr val="accent2">
                  <a:lumMod val="50000"/>
                </a:schemeClr>
              </a:solidFill>
            </a:endParaRPr>
          </a:p>
        </p:txBody>
      </p:sp>
      <p:sp>
        <p:nvSpPr>
          <p:cNvPr id="7" name="Text Box 5"/>
          <p:cNvSpPr txBox="1">
            <a:spLocks noChangeArrowheads="1"/>
          </p:cNvSpPr>
          <p:nvPr/>
        </p:nvSpPr>
        <p:spPr bwMode="auto">
          <a:xfrm>
            <a:off x="7072330" y="6215082"/>
            <a:ext cx="1523998" cy="428628"/>
          </a:xfrm>
          <a:prstGeom prst="rect">
            <a:avLst/>
          </a:prstGeom>
          <a:solidFill>
            <a:srgbClr val="EEDCCA"/>
          </a:solidFill>
          <a:ln w="28440" cap="flat">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1"/>
          <a:lstStyle/>
          <a:p>
            <a:pPr algn="ctr" hangingPunct="1">
              <a:lnSpc>
                <a:spcPct val="100000"/>
              </a:lnSpc>
              <a:tabLst>
                <a:tab pos="723900" algn="l"/>
                <a:tab pos="1447800" algn="l"/>
              </a:tabLst>
            </a:pPr>
            <a:r>
              <a:rPr lang="it-IT" sz="800" i="1" dirty="0" err="1" smtClean="0">
                <a:solidFill>
                  <a:srgbClr val="632523"/>
                </a:solidFill>
                <a:latin typeface="Calibri" charset="0"/>
              </a:rPr>
              <a:t>Pptx</a:t>
            </a:r>
            <a:r>
              <a:rPr lang="it-IT" sz="800" i="1" dirty="0" smtClean="0">
                <a:solidFill>
                  <a:srgbClr val="632523"/>
                </a:solidFill>
                <a:latin typeface="Calibri" charset="0"/>
              </a:rPr>
              <a:t> </a:t>
            </a:r>
            <a:r>
              <a:rPr lang="it-IT" sz="800" i="1" dirty="0">
                <a:solidFill>
                  <a:srgbClr val="632523"/>
                </a:solidFill>
                <a:latin typeface="Calibri" charset="0"/>
              </a:rPr>
              <a:t>realizzata da</a:t>
            </a:r>
          </a:p>
          <a:p>
            <a:pPr algn="ctr" hangingPunct="1">
              <a:lnSpc>
                <a:spcPct val="100000"/>
              </a:lnSpc>
              <a:tabLst>
                <a:tab pos="723900" algn="l"/>
                <a:tab pos="1447800" algn="l"/>
              </a:tabLst>
            </a:pPr>
            <a:r>
              <a:rPr lang="it-IT" sz="800" i="1" dirty="0">
                <a:solidFill>
                  <a:srgbClr val="632523"/>
                </a:solidFill>
                <a:latin typeface="Calibri" charset="0"/>
              </a:rPr>
              <a:t>Filippo e </a:t>
            </a:r>
            <a:r>
              <a:rPr lang="it-IT" sz="800" i="1" dirty="0" smtClean="0">
                <a:solidFill>
                  <a:srgbClr val="632523"/>
                </a:solidFill>
                <a:latin typeface="Calibri" charset="0"/>
              </a:rPr>
              <a:t>Graziella </a:t>
            </a:r>
            <a:r>
              <a:rPr lang="it-IT" sz="800" i="1" dirty="0" err="1" smtClean="0">
                <a:solidFill>
                  <a:srgbClr val="632523"/>
                </a:solidFill>
                <a:latin typeface="Calibri" charset="0"/>
              </a:rPr>
              <a:t>Anfuso</a:t>
            </a:r>
            <a:endParaRPr lang="it-IT" sz="800" i="1" dirty="0" smtClean="0">
              <a:solidFill>
                <a:srgbClr val="632523"/>
              </a:solidFill>
              <a:latin typeface="Calibri" charset="0"/>
            </a:endParaRPr>
          </a:p>
          <a:p>
            <a:pPr algn="ctr" hangingPunct="1">
              <a:lnSpc>
                <a:spcPct val="100000"/>
              </a:lnSpc>
              <a:tabLst>
                <a:tab pos="723900" algn="l"/>
                <a:tab pos="1447800" algn="l"/>
              </a:tabLst>
            </a:pPr>
            <a:r>
              <a:rPr lang="it-IT" sz="800" i="1" dirty="0" smtClean="0">
                <a:solidFill>
                  <a:srgbClr val="632523"/>
                </a:solidFill>
                <a:latin typeface="Calibri" charset="0"/>
              </a:rPr>
              <a:t>Delegati Arcidiocesi di Catania</a:t>
            </a:r>
            <a:endParaRPr lang="it-IT" sz="800" i="1" dirty="0">
              <a:solidFill>
                <a:srgbClr val="632523"/>
              </a:solidFill>
              <a:latin typeface="Calibri" charset="0"/>
            </a:endParaRPr>
          </a:p>
        </p:txBody>
      </p:sp>
      <p:pic>
        <p:nvPicPr>
          <p:cNvPr id="9" name="Picture 2" descr="C:\Users\Filippo\Chiesa Cattolica\PARROCCHIA\VISITA PASTORALE\IMMAGINI\stemma.png"/>
          <p:cNvPicPr>
            <a:picLocks noChangeAspect="1" noChangeArrowheads="1"/>
          </p:cNvPicPr>
          <p:nvPr/>
        </p:nvPicPr>
        <p:blipFill>
          <a:blip r:embed="rId4"/>
          <a:srcRect/>
          <a:stretch>
            <a:fillRect/>
          </a:stretch>
        </p:blipFill>
        <p:spPr bwMode="auto">
          <a:xfrm>
            <a:off x="7500958" y="2000240"/>
            <a:ext cx="1034762" cy="1313356"/>
          </a:xfrm>
          <a:prstGeom prst="rect">
            <a:avLst/>
          </a:prstGeom>
          <a:noFill/>
        </p:spPr>
      </p:pic>
      <p:pic>
        <p:nvPicPr>
          <p:cNvPr id="11" name="Immagine 10" descr="logo.png"/>
          <p:cNvPicPr>
            <a:picLocks noChangeAspect="1"/>
          </p:cNvPicPr>
          <p:nvPr/>
        </p:nvPicPr>
        <p:blipFill>
          <a:blip r:embed="rId5"/>
          <a:stretch>
            <a:fillRect/>
          </a:stretch>
        </p:blipFill>
        <p:spPr>
          <a:xfrm>
            <a:off x="571472" y="2000240"/>
            <a:ext cx="1309698" cy="1428760"/>
          </a:xfrm>
          <a:prstGeom prst="rect">
            <a:avLst/>
          </a:prstGeom>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643438" y="2500306"/>
            <a:ext cx="4286280" cy="4000528"/>
          </a:xfrm>
          <a:prstGeom prst="roundRect">
            <a:avLst/>
          </a:prstGeom>
          <a:solidFill>
            <a:srgbClr val="996633"/>
          </a:solidFill>
          <a:ln w="76200">
            <a:solidFill>
              <a:srgbClr val="E0C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it-IT" sz="4900" b="1" dirty="0" smtClean="0"/>
              <a:t/>
            </a:r>
            <a:br>
              <a:rPr lang="it-IT" sz="4900" b="1" dirty="0" smtClean="0"/>
            </a:br>
            <a:r>
              <a:rPr lang="it-IT" sz="4900" b="1" dirty="0" smtClean="0"/>
              <a:t> Presentazione della Traccia di preparazione al Convegno</a:t>
            </a:r>
            <a:br>
              <a:rPr lang="it-IT" sz="4900" b="1" dirty="0" smtClean="0"/>
            </a:br>
            <a:r>
              <a:rPr lang="it-IT" sz="2200" b="1" dirty="0" smtClean="0"/>
              <a:t>(sintesi)</a:t>
            </a:r>
            <a:r>
              <a:rPr lang="it-IT" b="1" i="1" dirty="0" smtClean="0"/>
              <a:t/>
            </a:r>
            <a:br>
              <a:rPr lang="it-IT" b="1" i="1" dirty="0" smtClean="0"/>
            </a:br>
            <a:endParaRPr lang="it-IT" i="1" dirty="0"/>
          </a:p>
        </p:txBody>
      </p:sp>
      <p:pic>
        <p:nvPicPr>
          <p:cNvPr id="7" name="Segnaposto contenuto 8" descr="copertina.jpg"/>
          <p:cNvPicPr>
            <a:picLocks noChangeAspect="1"/>
          </p:cNvPicPr>
          <p:nvPr/>
        </p:nvPicPr>
        <p:blipFill>
          <a:blip r:embed="rId2" cstate="print"/>
          <a:stretch>
            <a:fillRect/>
          </a:stretch>
        </p:blipFill>
        <p:spPr>
          <a:xfrm>
            <a:off x="142844" y="500042"/>
            <a:ext cx="4252632" cy="6004564"/>
          </a:xfrm>
          <a:prstGeom prst="rect">
            <a:avLst/>
          </a:prstGeom>
          <a:solidFill>
            <a:srgbClr val="996633"/>
          </a:solidFill>
          <a:ln w="38100">
            <a:solidFill>
              <a:srgbClr val="EEDCCA"/>
            </a:solidFill>
          </a:ln>
        </p:spPr>
      </p:pic>
      <p:pic>
        <p:nvPicPr>
          <p:cNvPr id="18" name="Immagine 17" descr="Firenze-2015-logo-6-300x300.png"/>
          <p:cNvPicPr>
            <a:picLocks noChangeAspect="1"/>
          </p:cNvPicPr>
          <p:nvPr/>
        </p:nvPicPr>
        <p:blipFill>
          <a:blip r:embed="rId3"/>
          <a:stretch>
            <a:fillRect/>
          </a:stretch>
        </p:blipFill>
        <p:spPr>
          <a:xfrm>
            <a:off x="5857884" y="500042"/>
            <a:ext cx="1857388" cy="1857388"/>
          </a:xfrm>
          <a:prstGeom prst="round2SameRect">
            <a:avLst/>
          </a:prstGeom>
          <a:ln w="38100">
            <a:solidFill>
              <a:srgbClr val="EEDCCA"/>
            </a:solidFill>
          </a:ln>
          <a:effectLst>
            <a:outerShdw blurRad="107950" dist="12700" dir="5400000" algn="ctr">
              <a:srgbClr val="000000"/>
            </a:outerShdw>
          </a:effec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214446"/>
          </a:xfrm>
          <a:prstGeom prst="round2SameRect">
            <a:avLst/>
          </a:prstGeom>
          <a:solidFill>
            <a:srgbClr val="996633"/>
          </a:solidFill>
          <a:ln w="38100">
            <a:solidFill>
              <a:srgbClr val="EEDCCA"/>
            </a:solidFill>
          </a:ln>
        </p:spPr>
        <p:txBody>
          <a:bodyPr>
            <a:normAutofit fontScale="90000"/>
          </a:bodyPr>
          <a:lstStyle/>
          <a:p>
            <a:r>
              <a:rPr lang="it-IT" dirty="0" smtClean="0"/>
              <a:t> </a:t>
            </a:r>
            <a:r>
              <a:rPr lang="it-IT" sz="4000" b="1" i="1" dirty="0" smtClean="0">
                <a:solidFill>
                  <a:srgbClr val="EEDCCA"/>
                </a:solidFill>
              </a:rPr>
              <a:t>Excursus storico dei Convegni</a:t>
            </a:r>
            <a:br>
              <a:rPr lang="it-IT" sz="4000" b="1" i="1" dirty="0" smtClean="0">
                <a:solidFill>
                  <a:srgbClr val="EEDCCA"/>
                </a:solidFill>
              </a:rPr>
            </a:br>
            <a:r>
              <a:rPr lang="it-IT" sz="4000" b="1" i="1" dirty="0" smtClean="0">
                <a:solidFill>
                  <a:srgbClr val="EEDCCA"/>
                </a:solidFill>
              </a:rPr>
              <a:t>delle Chiese d’Italia </a:t>
            </a:r>
            <a:endParaRPr lang="it-IT" sz="4000" b="1" dirty="0">
              <a:solidFill>
                <a:srgbClr val="EEDCCA"/>
              </a:solidFill>
            </a:endParaRPr>
          </a:p>
        </p:txBody>
      </p:sp>
      <p:sp>
        <p:nvSpPr>
          <p:cNvPr id="3" name="Segnaposto contenuto 2"/>
          <p:cNvSpPr>
            <a:spLocks noGrp="1"/>
          </p:cNvSpPr>
          <p:nvPr>
            <p:ph sz="half" idx="1"/>
          </p:nvPr>
        </p:nvSpPr>
        <p:spPr>
          <a:xfrm>
            <a:off x="142844" y="2643182"/>
            <a:ext cx="8858312" cy="4071966"/>
          </a:xfrm>
          <a:solidFill>
            <a:srgbClr val="583A1C"/>
          </a:solidFill>
          <a:ln w="38100">
            <a:solidFill>
              <a:srgbClr val="EEDCCA"/>
            </a:solidFill>
          </a:ln>
        </p:spPr>
        <p:txBody>
          <a:bodyPr>
            <a:normAutofit fontScale="85000" lnSpcReduction="10000"/>
          </a:bodyPr>
          <a:lstStyle/>
          <a:p>
            <a:r>
              <a:rPr lang="it-IT" sz="2400" b="1" dirty="0" smtClean="0"/>
              <a:t>1976, a Roma, </a:t>
            </a:r>
            <a:r>
              <a:rPr lang="it-IT" sz="2400" b="1" i="1" dirty="0" smtClean="0"/>
              <a:t>Evangelizzazione e promozione umana; </a:t>
            </a:r>
            <a:r>
              <a:rPr lang="it-IT" sz="2400" dirty="0" smtClean="0"/>
              <a:t>fu pubblicato un   	                		 Messaggio della Presidenza dopo il Convegno Ecclesiale.</a:t>
            </a:r>
            <a:endParaRPr lang="it-IT" sz="2400" i="1" dirty="0" smtClean="0"/>
          </a:p>
          <a:p>
            <a:endParaRPr lang="it-IT" sz="2400" b="1" dirty="0" smtClean="0"/>
          </a:p>
          <a:p>
            <a:r>
              <a:rPr lang="it-IT" sz="2400" b="1" dirty="0" smtClean="0"/>
              <a:t>1985, a Loreto, </a:t>
            </a:r>
            <a:r>
              <a:rPr lang="it-IT" sz="2400" b="1" i="1" dirty="0" smtClean="0"/>
              <a:t>Riconciliazione cristiana e comunità degli uomini; </a:t>
            </a:r>
            <a:r>
              <a:rPr lang="it-IT" sz="2400" dirty="0" smtClean="0"/>
              <a:t>la CEI    	   	                  </a:t>
            </a:r>
            <a:r>
              <a:rPr lang="it-IT" sz="2400" dirty="0" smtClean="0"/>
              <a:t>pubblicò</a:t>
            </a:r>
            <a:r>
              <a:rPr lang="it-IT" sz="2400" dirty="0" smtClean="0"/>
              <a:t> </a:t>
            </a:r>
            <a:r>
              <a:rPr lang="it-IT" sz="2400" dirty="0" smtClean="0"/>
              <a:t>una nota pastorale “La Chiesa in Italia dopo Loreto”. </a:t>
            </a:r>
            <a:endParaRPr lang="it-IT" sz="2400" b="1" i="1" dirty="0" smtClean="0"/>
          </a:p>
          <a:p>
            <a:endParaRPr lang="it-IT" sz="2400" b="1" dirty="0" smtClean="0"/>
          </a:p>
          <a:p>
            <a:r>
              <a:rPr lang="it-IT" sz="2400" b="1" dirty="0" smtClean="0"/>
              <a:t>1995, a Palermo, </a:t>
            </a:r>
            <a:r>
              <a:rPr lang="it-IT" sz="2400" b="1" i="1" dirty="0" smtClean="0"/>
              <a:t>Il Vangelo della carità per una nuova società in Italia;</a:t>
            </a:r>
            <a:r>
              <a:rPr lang="it-IT" sz="2400" dirty="0" smtClean="0"/>
              <a:t> fu   	 	                   pubblicata la nota pastorale della CEI "</a:t>
            </a:r>
            <a:r>
              <a:rPr lang="it-IT" sz="2400" i="1" dirty="0" smtClean="0"/>
              <a:t>Con il dono della carità  	                   dentro la storia. La Chiesa in Italia dopo il  Convegno di Palermo</a:t>
            </a:r>
            <a:r>
              <a:rPr lang="it-IT" sz="2400" dirty="0" smtClean="0"/>
              <a:t>“.</a:t>
            </a:r>
            <a:endParaRPr lang="it-IT" sz="2400" b="1" i="1" dirty="0" smtClean="0"/>
          </a:p>
          <a:p>
            <a:endParaRPr lang="it-IT" sz="2400" b="1" dirty="0" smtClean="0"/>
          </a:p>
          <a:p>
            <a:r>
              <a:rPr lang="it-IT" sz="2400" b="1" dirty="0" smtClean="0"/>
              <a:t>2006, a Verona, </a:t>
            </a:r>
            <a:r>
              <a:rPr lang="it-IT" sz="2400" b="1" i="1" dirty="0" smtClean="0"/>
              <a:t>Testimoni di Gesù Risorto, Speranza del mondo;</a:t>
            </a:r>
            <a:r>
              <a:rPr lang="it-IT" sz="2400" dirty="0" smtClean="0"/>
              <a:t> la Cei,pubblica  	                   una Nota pastorale per il «Dopo Verona», "Rigenerati per una 	               speranza viva" (1 </a:t>
            </a:r>
            <a:r>
              <a:rPr lang="it-IT" sz="2400" dirty="0" err="1" smtClean="0"/>
              <a:t>Pt</a:t>
            </a:r>
            <a:r>
              <a:rPr lang="it-IT" sz="2400" dirty="0" smtClean="0"/>
              <a:t> 1,3): testimoni del grande "si" di Dio all'Uomo.</a:t>
            </a:r>
          </a:p>
          <a:p>
            <a:endParaRPr lang="it-IT" sz="2000" dirty="0" smtClean="0"/>
          </a:p>
          <a:p>
            <a:endParaRPr lang="it-IT" sz="2200" b="1" i="1" dirty="0" smtClean="0"/>
          </a:p>
          <a:p>
            <a:pPr>
              <a:buNone/>
            </a:pPr>
            <a:endParaRPr lang="it-IT" sz="2200" b="1" i="1" dirty="0" smtClean="0">
              <a:solidFill>
                <a:srgbClr val="FFC000"/>
              </a:solidFill>
            </a:endParaRPr>
          </a:p>
          <a:p>
            <a:endParaRPr lang="it-IT" b="1" i="1" dirty="0" smtClean="0"/>
          </a:p>
        </p:txBody>
      </p:sp>
      <p:pic>
        <p:nvPicPr>
          <p:cNvPr id="7" name="Segnaposto contenuto 6" descr="logo CEI copia.jpg"/>
          <p:cNvPicPr>
            <a:picLocks noGrp="1" noChangeAspect="1"/>
          </p:cNvPicPr>
          <p:nvPr>
            <p:ph sz="half" idx="2"/>
          </p:nvPr>
        </p:nvPicPr>
        <p:blipFill>
          <a:blip r:embed="rId2"/>
          <a:stretch>
            <a:fillRect/>
          </a:stretch>
        </p:blipFill>
        <p:spPr>
          <a:xfrm>
            <a:off x="2438432" y="1416662"/>
            <a:ext cx="4276708" cy="1133974"/>
          </a:xfrm>
          <a:ln w="38100">
            <a:solidFill>
              <a:srgbClr val="EEDCCA"/>
            </a:solidFill>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8"/>
          </a:xfrm>
          <a:prstGeom prst="round2SameRect">
            <a:avLst/>
          </a:prstGeom>
          <a:solidFill>
            <a:srgbClr val="996633"/>
          </a:solidFill>
          <a:ln w="38100">
            <a:solidFill>
              <a:srgbClr val="EEDCCA"/>
            </a:solidFill>
          </a:ln>
        </p:spPr>
        <p:txBody>
          <a:bodyPr>
            <a:normAutofit fontScale="90000"/>
          </a:bodyPr>
          <a:lstStyle/>
          <a:p>
            <a:r>
              <a:rPr lang="it-IT" b="1" dirty="0" smtClean="0">
                <a:solidFill>
                  <a:srgbClr val="EEDCCA"/>
                </a:solidFill>
              </a:rPr>
              <a:t>Verso Firenze 2015</a:t>
            </a:r>
            <a:br>
              <a:rPr lang="it-IT" b="1" dirty="0" smtClean="0">
                <a:solidFill>
                  <a:srgbClr val="EEDCCA"/>
                </a:solidFill>
              </a:rPr>
            </a:br>
            <a:r>
              <a:rPr lang="it-IT" b="1" dirty="0" smtClean="0">
                <a:solidFill>
                  <a:srgbClr val="EEDCCA"/>
                </a:solidFill>
              </a:rPr>
              <a:t>“In Gesù Cristo il nuovo umanesimo”</a:t>
            </a:r>
            <a:endParaRPr lang="it-IT" b="1" dirty="0">
              <a:solidFill>
                <a:srgbClr val="EEDCCA"/>
              </a:solidFill>
            </a:endParaRPr>
          </a:p>
        </p:txBody>
      </p:sp>
      <p:sp>
        <p:nvSpPr>
          <p:cNvPr id="3" name="Segnaposto contenuto 2"/>
          <p:cNvSpPr>
            <a:spLocks noGrp="1"/>
          </p:cNvSpPr>
          <p:nvPr>
            <p:ph sz="half" idx="1"/>
          </p:nvPr>
        </p:nvSpPr>
        <p:spPr>
          <a:xfrm>
            <a:off x="3286116" y="1428736"/>
            <a:ext cx="5715040" cy="5214974"/>
          </a:xfrm>
          <a:solidFill>
            <a:srgbClr val="583A1C"/>
          </a:solidFill>
          <a:ln w="38100">
            <a:solidFill>
              <a:srgbClr val="EEDCCA"/>
            </a:solidFill>
          </a:ln>
        </p:spPr>
        <p:txBody>
          <a:bodyPr>
            <a:normAutofit fontScale="77500" lnSpcReduction="20000"/>
          </a:bodyPr>
          <a:lstStyle/>
          <a:p>
            <a:r>
              <a:rPr lang="it-IT" b="1" dirty="0" smtClean="0"/>
              <a:t>La traccia non è un “documento”né una lettera pastorale: piuttosto, un testo aperto, che vuole stimolare un coinvolgimento diffuso verso il Convegno, arrivando per quanto possibile a tutte le realtà delle nostre Chiese locali.</a:t>
            </a:r>
          </a:p>
          <a:p>
            <a:r>
              <a:rPr lang="it-IT" b="1" dirty="0" smtClean="0"/>
              <a:t>I destinatari sono gli operatori pastorali – dai sacerdoti, diaconi, consacrati e consacrate, ai formatori responsabili di movimenti, associazioni e gruppi, ai Consigli pastorali, Facoltà teologiche, Istituti di Scienze religiose, ai delegati al Convegno – tutte quelle persone che nelle comunità cristiane svolgono un compito educativo e formativo nei diversi ambiti della pastorale.</a:t>
            </a:r>
          </a:p>
          <a:p>
            <a:r>
              <a:rPr lang="it-IT" b="1" dirty="0" smtClean="0"/>
              <a:t>Con loro va attivato dunque un lavoro collegiale, nella linea di una partecipazione responsabile.</a:t>
            </a:r>
            <a:endParaRPr lang="it-IT" b="1" i="1" dirty="0" smtClean="0"/>
          </a:p>
        </p:txBody>
      </p:sp>
      <p:pic>
        <p:nvPicPr>
          <p:cNvPr id="5" name="Segnaposto contenuto 4" descr="Firenze-2015-logo-1-300x300.jpg"/>
          <p:cNvPicPr>
            <a:picLocks noGrp="1" noChangeAspect="1"/>
          </p:cNvPicPr>
          <p:nvPr>
            <p:ph sz="half" idx="2"/>
          </p:nvPr>
        </p:nvPicPr>
        <p:blipFill>
          <a:blip r:embed="rId2"/>
          <a:stretch>
            <a:fillRect/>
          </a:stretch>
        </p:blipFill>
        <p:spPr>
          <a:xfrm>
            <a:off x="142844" y="2500306"/>
            <a:ext cx="3033760" cy="3033758"/>
          </a:xfrm>
          <a:ln w="38100">
            <a:solidFill>
              <a:srgbClr val="996633"/>
            </a:solidFill>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0"/>
          </a:xfrm>
          <a:prstGeom prst="round2SameRect">
            <a:avLst/>
          </a:prstGeom>
          <a:solidFill>
            <a:srgbClr val="996633"/>
          </a:solidFill>
          <a:ln w="38100">
            <a:solidFill>
              <a:srgbClr val="EEDCCA"/>
            </a:solidFill>
          </a:ln>
        </p:spPr>
        <p:txBody>
          <a:bodyPr>
            <a:normAutofit fontScale="90000"/>
          </a:bodyPr>
          <a:lstStyle/>
          <a:p>
            <a:r>
              <a:rPr lang="it-IT" b="1" dirty="0" smtClean="0">
                <a:solidFill>
                  <a:srgbClr val="EEDCCA"/>
                </a:solidFill>
              </a:rPr>
              <a:t>Un contributo che va a beneficio di tutti</a:t>
            </a:r>
            <a:endParaRPr lang="it-IT" dirty="0">
              <a:solidFill>
                <a:srgbClr val="EEDCCA"/>
              </a:solidFill>
            </a:endParaRPr>
          </a:p>
        </p:txBody>
      </p:sp>
      <p:pic>
        <p:nvPicPr>
          <p:cNvPr id="5" name="Segnaposto contenuto 4" descr="Firenze-2015-logo-10-264x300.jpg"/>
          <p:cNvPicPr>
            <a:picLocks noGrp="1" noChangeAspect="1"/>
          </p:cNvPicPr>
          <p:nvPr>
            <p:ph sz="half" idx="1"/>
          </p:nvPr>
        </p:nvPicPr>
        <p:blipFill>
          <a:blip r:embed="rId2"/>
          <a:stretch>
            <a:fillRect/>
          </a:stretch>
        </p:blipFill>
        <p:spPr>
          <a:xfrm>
            <a:off x="142875" y="2704595"/>
            <a:ext cx="2114550" cy="2402898"/>
          </a:xfrm>
          <a:ln w="38100">
            <a:solidFill>
              <a:srgbClr val="EEDCCA"/>
            </a:solidFill>
          </a:ln>
        </p:spPr>
      </p:pic>
      <p:sp>
        <p:nvSpPr>
          <p:cNvPr id="4" name="Segnaposto contenuto 3"/>
          <p:cNvSpPr>
            <a:spLocks noGrp="1"/>
          </p:cNvSpPr>
          <p:nvPr>
            <p:ph sz="half" idx="2"/>
          </p:nvPr>
        </p:nvSpPr>
        <p:spPr>
          <a:xfrm>
            <a:off x="2357422" y="1428736"/>
            <a:ext cx="6643734" cy="5286412"/>
          </a:xfrm>
          <a:solidFill>
            <a:srgbClr val="583A1C"/>
          </a:solidFill>
          <a:ln w="38100">
            <a:solidFill>
              <a:srgbClr val="EEDCCA"/>
            </a:solidFill>
          </a:ln>
        </p:spPr>
        <p:txBody>
          <a:bodyPr>
            <a:noAutofit/>
          </a:bodyPr>
          <a:lstStyle/>
          <a:p>
            <a:r>
              <a:rPr lang="it-IT" sz="2400" b="1" dirty="0" smtClean="0"/>
              <a:t>Pensiamo, infatti, che in un momento come questo la Chiesa abbia qualcosa da dire su cosa significa essere umani al tempo della tecnica senza limiti, di una economia che ha perso l'aggancio con la realtà, di una natura che, sfruttata, si ribella, di mutamenti sociali e demografici profondi e di tante altre sfide.</a:t>
            </a:r>
          </a:p>
          <a:p>
            <a:r>
              <a:rPr lang="it-IT" sz="2400" b="1" dirty="0" smtClean="0"/>
              <a:t>Crediamo che domandarsi cosa significa essere umani oggi, alla luce del 'di più' della fede, possa portare un contributo che va a beneficio di tutti, e non solo dei credenti, e che la proposta della fede nello spazio pubblico lo renda più ricco, e non rappresenti certo una minaccia.</a:t>
            </a:r>
            <a:endParaRPr lang="it-IT"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8"/>
          </a:xfrm>
          <a:prstGeom prst="round2SameRect">
            <a:avLst/>
          </a:prstGeom>
          <a:solidFill>
            <a:srgbClr val="996633"/>
          </a:solidFill>
          <a:ln w="38100">
            <a:solidFill>
              <a:srgbClr val="EEDCCA"/>
            </a:solidFill>
          </a:ln>
        </p:spPr>
        <p:txBody>
          <a:bodyPr>
            <a:normAutofit/>
          </a:bodyPr>
          <a:lstStyle/>
          <a:p>
            <a:r>
              <a:rPr lang="it-IT" b="1" dirty="0" smtClean="0">
                <a:solidFill>
                  <a:srgbClr val="EEDCCA"/>
                </a:solidFill>
              </a:rPr>
              <a:t>Cosa significa essere umani oggi</a:t>
            </a:r>
            <a:endParaRPr lang="it-IT" b="1" dirty="0">
              <a:solidFill>
                <a:srgbClr val="EEDCCA"/>
              </a:solidFill>
            </a:endParaRPr>
          </a:p>
        </p:txBody>
      </p:sp>
      <p:sp>
        <p:nvSpPr>
          <p:cNvPr id="3" name="Segnaposto contenuto 2"/>
          <p:cNvSpPr>
            <a:spLocks noGrp="1"/>
          </p:cNvSpPr>
          <p:nvPr>
            <p:ph sz="half" idx="1"/>
          </p:nvPr>
        </p:nvSpPr>
        <p:spPr>
          <a:xfrm>
            <a:off x="2643174" y="1428736"/>
            <a:ext cx="6357982" cy="5286412"/>
          </a:xfrm>
          <a:solidFill>
            <a:srgbClr val="583A1C"/>
          </a:solidFill>
          <a:ln w="38100">
            <a:solidFill>
              <a:srgbClr val="EEDCCA"/>
            </a:solidFill>
          </a:ln>
        </p:spPr>
        <p:txBody>
          <a:bodyPr>
            <a:normAutofit lnSpcReduction="10000"/>
          </a:bodyPr>
          <a:lstStyle/>
          <a:p>
            <a:r>
              <a:rPr lang="it-IT" b="1" dirty="0" smtClean="0"/>
              <a:t>Approfondire, alla luce della fede, il contenuto e il significato antropologico, culturale e pastorale dell'umano.</a:t>
            </a:r>
          </a:p>
          <a:p>
            <a:r>
              <a:rPr lang="it-IT" b="1" i="1" dirty="0" smtClean="0"/>
              <a:t> Interpellare anche il mondo laico e gli uomini della cultura, del lavoro, dell'economia, della politica e di ogni altra realtà civile e sociale che comprenda l'importanza del tema</a:t>
            </a:r>
            <a:r>
              <a:rPr lang="it-IT" b="1" dirty="0" smtClean="0"/>
              <a:t>, per trovare vie su cui scommettere insieme, per il bene di tutti.</a:t>
            </a:r>
          </a:p>
          <a:p>
            <a:r>
              <a:rPr lang="it-IT" b="1" dirty="0" smtClean="0"/>
              <a:t>Sull'umano non si afferma ma si dialoga, iniziando dall'ascolto.</a:t>
            </a:r>
          </a:p>
          <a:p>
            <a:endParaRPr lang="it-IT" b="1" i="1" dirty="0" smtClean="0"/>
          </a:p>
        </p:txBody>
      </p:sp>
      <p:pic>
        <p:nvPicPr>
          <p:cNvPr id="7" name="Segnaposto contenuto 6" descr="Firenze-2015-logo-9-297x300.jpg"/>
          <p:cNvPicPr>
            <a:picLocks noGrp="1" noChangeAspect="1"/>
          </p:cNvPicPr>
          <p:nvPr>
            <p:ph sz="half" idx="2"/>
          </p:nvPr>
        </p:nvPicPr>
        <p:blipFill>
          <a:blip r:embed="rId2"/>
          <a:stretch>
            <a:fillRect/>
          </a:stretch>
        </p:blipFill>
        <p:spPr>
          <a:xfrm>
            <a:off x="214282" y="2928934"/>
            <a:ext cx="2238420" cy="2261030"/>
          </a:xfrm>
          <a:ln w="38100">
            <a:solidFill>
              <a:srgbClr val="EEDCCA"/>
            </a:solidFill>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2SameRect">
            <a:avLst/>
          </a:prstGeom>
          <a:solidFill>
            <a:srgbClr val="996633"/>
          </a:solidFill>
          <a:ln w="38100">
            <a:solidFill>
              <a:srgbClr val="EEDCCA"/>
            </a:solidFill>
          </a:ln>
        </p:spPr>
        <p:txBody>
          <a:bodyPr>
            <a:normAutofit/>
          </a:bodyPr>
          <a:lstStyle/>
          <a:p>
            <a:r>
              <a:rPr lang="it-IT" sz="3900" b="1" dirty="0" smtClean="0">
                <a:solidFill>
                  <a:srgbClr val="EEDCCA"/>
                </a:solidFill>
              </a:rPr>
              <a:t>La </a:t>
            </a:r>
            <a:r>
              <a:rPr lang="it-IT" sz="3900" b="1" i="1" dirty="0" smtClean="0">
                <a:solidFill>
                  <a:srgbClr val="EEDCCA"/>
                </a:solidFill>
              </a:rPr>
              <a:t>Traccia </a:t>
            </a:r>
            <a:r>
              <a:rPr lang="it-IT" sz="3900" b="1" dirty="0" smtClean="0">
                <a:solidFill>
                  <a:srgbClr val="EEDCCA"/>
                </a:solidFill>
              </a:rPr>
              <a:t>si snoda secondo quattro parti</a:t>
            </a:r>
            <a:endParaRPr lang="it-IT" sz="3900" b="1" dirty="0">
              <a:solidFill>
                <a:srgbClr val="EEDCCA"/>
              </a:solidFill>
            </a:endParaRPr>
          </a:p>
        </p:txBody>
      </p:sp>
      <p:sp>
        <p:nvSpPr>
          <p:cNvPr id="4" name="Segnaposto contenuto 3"/>
          <p:cNvSpPr>
            <a:spLocks noGrp="1"/>
          </p:cNvSpPr>
          <p:nvPr>
            <p:ph sz="half" idx="2"/>
          </p:nvPr>
        </p:nvSpPr>
        <p:spPr>
          <a:xfrm>
            <a:off x="142844" y="1142984"/>
            <a:ext cx="8858312" cy="5572164"/>
          </a:xfrm>
          <a:solidFill>
            <a:srgbClr val="583A1C"/>
          </a:solidFill>
          <a:ln w="38100">
            <a:solidFill>
              <a:srgbClr val="EEDCCA"/>
            </a:solidFill>
          </a:ln>
        </p:spPr>
        <p:txBody>
          <a:bodyPr>
            <a:normAutofit/>
          </a:bodyPr>
          <a:lstStyle/>
          <a:p>
            <a:r>
              <a:rPr lang="it-IT" i="1" dirty="0" smtClean="0"/>
              <a:t>La prima parte</a:t>
            </a:r>
            <a:br>
              <a:rPr lang="it-IT" i="1" dirty="0" smtClean="0"/>
            </a:br>
            <a:r>
              <a:rPr lang="it-IT" b="1" dirty="0" smtClean="0"/>
              <a:t>Dalle Chiese locali il di più dello sguardo cristiano</a:t>
            </a:r>
          </a:p>
          <a:p>
            <a:r>
              <a:rPr lang="it-IT" i="1" dirty="0" smtClean="0"/>
              <a:t>La seconda parte</a:t>
            </a:r>
            <a:r>
              <a:rPr lang="it-IT" b="1" dirty="0" smtClean="0"/>
              <a:t/>
            </a:r>
            <a:br>
              <a:rPr lang="it-IT" b="1" dirty="0" smtClean="0"/>
            </a:br>
            <a:r>
              <a:rPr lang="it-IT" b="1" dirty="0" smtClean="0"/>
              <a:t>Lo scenario dell’annuncio del Vangelo</a:t>
            </a:r>
          </a:p>
          <a:p>
            <a:r>
              <a:rPr lang="it-IT" i="1" dirty="0" smtClean="0"/>
              <a:t>La terza parte</a:t>
            </a:r>
            <a:r>
              <a:rPr lang="it-IT" b="1" dirty="0" smtClean="0"/>
              <a:t/>
            </a:r>
            <a:br>
              <a:rPr lang="it-IT" b="1" dirty="0" smtClean="0"/>
            </a:br>
            <a:r>
              <a:rPr lang="it-IT" dirty="0" smtClean="0"/>
              <a:t> </a:t>
            </a:r>
            <a:r>
              <a:rPr lang="it-IT" b="1" dirty="0" smtClean="0"/>
              <a:t>Le ragioni della nostra speranza </a:t>
            </a:r>
          </a:p>
          <a:p>
            <a:r>
              <a:rPr lang="it-IT" i="1" dirty="0" smtClean="0"/>
              <a:t>La quarta parte</a:t>
            </a:r>
            <a:r>
              <a:rPr lang="it-IT" b="1" dirty="0" smtClean="0"/>
              <a:t/>
            </a:r>
            <a:br>
              <a:rPr lang="it-IT" b="1" dirty="0" smtClean="0"/>
            </a:br>
            <a:r>
              <a:rPr lang="it-IT" dirty="0" smtClean="0"/>
              <a:t> </a:t>
            </a:r>
            <a:r>
              <a:rPr lang="it-IT" b="1" dirty="0" smtClean="0"/>
              <a:t>La persona al centro dell’agire ecclesiale </a:t>
            </a:r>
            <a:endParaRPr lang="it-IT" dirty="0"/>
          </a:p>
        </p:txBody>
      </p:sp>
      <p:pic>
        <p:nvPicPr>
          <p:cNvPr id="6" name="Segnaposto contenuto 4" descr="Firenze-2015-logo-8-300x160.png"/>
          <p:cNvPicPr>
            <a:picLocks noGrp="1" noChangeAspect="1"/>
          </p:cNvPicPr>
          <p:nvPr>
            <p:ph sz="half" idx="2"/>
          </p:nvPr>
        </p:nvPicPr>
        <p:blipFill>
          <a:blip r:embed="rId2"/>
          <a:stretch>
            <a:fillRect/>
          </a:stretch>
        </p:blipFill>
        <p:spPr>
          <a:xfrm>
            <a:off x="3071802" y="5072074"/>
            <a:ext cx="2928910" cy="1562084"/>
          </a:xfrm>
          <a:ln w="38100">
            <a:solidFill>
              <a:srgbClr val="996633"/>
            </a:solidFill>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42844" y="1428736"/>
            <a:ext cx="5253046" cy="5286412"/>
          </a:xfrm>
          <a:solidFill>
            <a:srgbClr val="583A1C"/>
          </a:solidFill>
          <a:ln w="38100">
            <a:solidFill>
              <a:srgbClr val="EEDCCA"/>
            </a:solidFill>
          </a:ln>
        </p:spPr>
        <p:txBody>
          <a:bodyPr>
            <a:normAutofit lnSpcReduction="10000"/>
          </a:bodyPr>
          <a:lstStyle/>
          <a:p>
            <a:pPr marL="514350" indent="-514350">
              <a:buFont typeface="+mj-lt"/>
              <a:buAutoNum type="arabicParenR"/>
            </a:pPr>
            <a:r>
              <a:rPr lang="it-IT" b="1" i="1" dirty="0" smtClean="0"/>
              <a:t>Uscire,</a:t>
            </a:r>
          </a:p>
          <a:p>
            <a:pPr marL="514350" indent="-514350">
              <a:buFont typeface="+mj-lt"/>
              <a:buAutoNum type="arabicParenR"/>
            </a:pPr>
            <a:r>
              <a:rPr lang="it-IT" b="1" i="1" dirty="0" smtClean="0"/>
              <a:t>Annunciare,</a:t>
            </a:r>
          </a:p>
          <a:p>
            <a:pPr marL="514350" indent="-514350">
              <a:buFont typeface="+mj-lt"/>
              <a:buAutoNum type="arabicParenR"/>
            </a:pPr>
            <a:r>
              <a:rPr lang="it-IT" b="1" i="1" dirty="0" smtClean="0"/>
              <a:t>Abitare,</a:t>
            </a:r>
          </a:p>
          <a:p>
            <a:pPr marL="514350" indent="-514350">
              <a:buFont typeface="+mj-lt"/>
              <a:buAutoNum type="arabicParenR"/>
            </a:pPr>
            <a:r>
              <a:rPr lang="it-IT" b="1" i="1" dirty="0" smtClean="0"/>
              <a:t>Educare,</a:t>
            </a:r>
          </a:p>
          <a:p>
            <a:pPr marL="514350" indent="-514350">
              <a:buFont typeface="+mj-lt"/>
              <a:buAutoNum type="arabicParenR"/>
            </a:pPr>
            <a:r>
              <a:rPr lang="it-IT" b="1" i="1" dirty="0" smtClean="0"/>
              <a:t>Trasfigurare.</a:t>
            </a:r>
          </a:p>
          <a:p>
            <a:r>
              <a:rPr lang="it-IT" b="1" i="1" dirty="0" smtClean="0"/>
              <a:t>Per ogni verbo la traccia offre possibili piste di lavoro, ma è </a:t>
            </a:r>
            <a:r>
              <a:rPr lang="it-IT" b="1" dirty="0" smtClean="0"/>
              <a:t>ovvio che si tratta di lavorare nelle realtà locali per rinnovare la pastorale e promuovere vie di formazione e di mentalità nuova.</a:t>
            </a:r>
            <a:endParaRPr lang="it-IT" b="1" dirty="0"/>
          </a:p>
        </p:txBody>
      </p:sp>
      <p:sp>
        <p:nvSpPr>
          <p:cNvPr id="2" name="Titolo 1"/>
          <p:cNvSpPr>
            <a:spLocks noGrp="1"/>
          </p:cNvSpPr>
          <p:nvPr>
            <p:ph type="title"/>
          </p:nvPr>
        </p:nvSpPr>
        <p:spPr>
          <a:xfrm>
            <a:off x="142844" y="142852"/>
            <a:ext cx="8858312" cy="1143000"/>
          </a:xfrm>
          <a:prstGeom prst="round2SameRect">
            <a:avLst/>
          </a:prstGeom>
          <a:solidFill>
            <a:srgbClr val="996633"/>
          </a:solidFill>
          <a:ln w="38100">
            <a:solidFill>
              <a:srgbClr val="EEDCCA"/>
            </a:solidFill>
          </a:ln>
        </p:spPr>
        <p:txBody>
          <a:bodyPr/>
          <a:lstStyle/>
          <a:p>
            <a:r>
              <a:rPr lang="it-IT" b="1" i="1" dirty="0" smtClean="0">
                <a:solidFill>
                  <a:srgbClr val="EEDCCA"/>
                </a:solidFill>
              </a:rPr>
              <a:t>Cinque vie di umanizzazione</a:t>
            </a:r>
            <a:endParaRPr lang="it-IT" b="1" dirty="0">
              <a:solidFill>
                <a:srgbClr val="EEDCCA"/>
              </a:solidFill>
            </a:endParaRPr>
          </a:p>
        </p:txBody>
      </p:sp>
      <p:sp>
        <p:nvSpPr>
          <p:cNvPr id="6" name="Segnaposto contenuto 9"/>
          <p:cNvSpPr txBox="1">
            <a:spLocks/>
          </p:cNvSpPr>
          <p:nvPr/>
        </p:nvSpPr>
        <p:spPr>
          <a:xfrm>
            <a:off x="5500694" y="4929198"/>
            <a:ext cx="3500462" cy="1785950"/>
          </a:xfrm>
          <a:prstGeom prst="rect">
            <a:avLst/>
          </a:prstGeom>
          <a:solidFill>
            <a:srgbClr val="583A1C"/>
          </a:solidFill>
          <a:ln w="38100">
            <a:solidFill>
              <a:srgbClr val="EEDCCA"/>
            </a:solidFill>
          </a:ln>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4300" b="1" i="0" u="none" strike="noStrike" kern="1200" cap="none" spc="0" normalizeH="0" baseline="0" noProof="0" dirty="0" smtClean="0">
                <a:ln>
                  <a:noFill/>
                </a:ln>
                <a:solidFill>
                  <a:schemeClr val="tx1"/>
                </a:solidFill>
                <a:effectLst/>
                <a:uLnTx/>
                <a:uFillTx/>
                <a:latin typeface="+mn-lt"/>
                <a:ea typeface="+mn-ea"/>
                <a:cs typeface="+mn-cs"/>
              </a:rPr>
              <a:t>Il logo: la Croce origine e punto d’arrivo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Segnaposto contenuto 4" descr="Firenze-2015-logo-6-300x300.png"/>
          <p:cNvPicPr>
            <a:picLocks noGrp="1" noChangeAspect="1"/>
          </p:cNvPicPr>
          <p:nvPr>
            <p:ph sz="half" idx="2"/>
          </p:nvPr>
        </p:nvPicPr>
        <p:blipFill>
          <a:blip r:embed="rId2"/>
          <a:stretch>
            <a:fillRect/>
          </a:stretch>
        </p:blipFill>
        <p:spPr>
          <a:xfrm>
            <a:off x="5500654" y="1428736"/>
            <a:ext cx="3500502" cy="3357546"/>
          </a:xfrm>
          <a:ln w="38100">
            <a:solidFill>
              <a:srgbClr val="EEDCCA"/>
            </a:solidFill>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1Rect">
            <a:avLst/>
          </a:prstGeom>
          <a:solidFill>
            <a:srgbClr val="996633"/>
          </a:solidFill>
          <a:ln w="38100">
            <a:solidFill>
              <a:srgbClr val="EEDCCA"/>
            </a:solidFill>
          </a:ln>
        </p:spPr>
        <p:txBody>
          <a:bodyPr>
            <a:noAutofit/>
          </a:bodyPr>
          <a:lstStyle/>
          <a:p>
            <a:r>
              <a:rPr lang="it-IT" sz="6000" b="1" i="1" dirty="0" smtClean="0">
                <a:solidFill>
                  <a:srgbClr val="EEDCCA"/>
                </a:solidFill>
              </a:rPr>
              <a:t>Uscire</a:t>
            </a:r>
            <a:endParaRPr lang="it-IT" sz="6000" dirty="0">
              <a:solidFill>
                <a:srgbClr val="EEDCCA"/>
              </a:solidFill>
            </a:endParaRPr>
          </a:p>
        </p:txBody>
      </p:sp>
      <p:sp>
        <p:nvSpPr>
          <p:cNvPr id="3" name="Segnaposto contenuto 2"/>
          <p:cNvSpPr>
            <a:spLocks noGrp="1"/>
          </p:cNvSpPr>
          <p:nvPr>
            <p:ph sz="half" idx="1"/>
          </p:nvPr>
        </p:nvSpPr>
        <p:spPr>
          <a:xfrm>
            <a:off x="142844" y="1285860"/>
            <a:ext cx="4214842" cy="5429288"/>
          </a:xfrm>
          <a:solidFill>
            <a:srgbClr val="583A1C"/>
          </a:solidFill>
          <a:ln w="38100">
            <a:solidFill>
              <a:srgbClr val="EEDCCA"/>
            </a:solidFill>
          </a:ln>
        </p:spPr>
        <p:txBody>
          <a:bodyPr>
            <a:normAutofit/>
          </a:bodyPr>
          <a:lstStyle/>
          <a:p>
            <a:endParaRPr lang="it-IT" b="1" dirty="0" smtClean="0"/>
          </a:p>
          <a:p>
            <a:endParaRPr lang="it-IT" b="1" dirty="0" smtClean="0"/>
          </a:p>
          <a:p>
            <a:r>
              <a:rPr lang="it-IT" b="1" dirty="0" smtClean="0"/>
              <a:t>«La Chiesa “in uscita” è la comunità di discepoli missionari che prendono l’iniziativa, che si coinvolgono, che accompagnano, che fruttificano e festeggiano. </a:t>
            </a:r>
          </a:p>
        </p:txBody>
      </p:sp>
      <p:sp>
        <p:nvSpPr>
          <p:cNvPr id="4" name="Segnaposto contenuto 3"/>
          <p:cNvSpPr>
            <a:spLocks noGrp="1"/>
          </p:cNvSpPr>
          <p:nvPr>
            <p:ph sz="half" idx="2"/>
          </p:nvPr>
        </p:nvSpPr>
        <p:spPr>
          <a:xfrm>
            <a:off x="4500562" y="1285860"/>
            <a:ext cx="4500594" cy="5429288"/>
          </a:xfrm>
          <a:solidFill>
            <a:srgbClr val="583A1C"/>
          </a:solidFill>
          <a:ln w="38100">
            <a:solidFill>
              <a:srgbClr val="EEDCCA"/>
            </a:solidFill>
          </a:ln>
        </p:spPr>
        <p:txBody>
          <a:bodyPr>
            <a:noAutofit/>
          </a:bodyPr>
          <a:lstStyle/>
          <a:p>
            <a:endParaRPr lang="it-IT" b="1" i="1" dirty="0" smtClean="0"/>
          </a:p>
          <a:p>
            <a:endParaRPr lang="it-IT" b="1" i="1" dirty="0" smtClean="0"/>
          </a:p>
          <a:p>
            <a:r>
              <a:rPr lang="it-IT" b="1" i="1" dirty="0" smtClean="0"/>
              <a:t>Come far sì che i cambiamenti demografici, sociali e culturali, divengano l’occasione per nuove strade di evangelizzazione? </a:t>
            </a:r>
            <a:endParaRPr lang="it-IT" b="1" dirty="0"/>
          </a:p>
        </p:txBody>
      </p:sp>
      <p:pic>
        <p:nvPicPr>
          <p:cNvPr id="5" name="Segnaposto contenuto 4" descr="Firenze-2015-logo-6-300x300.png"/>
          <p:cNvPicPr>
            <a:picLocks noChangeAspect="1"/>
          </p:cNvPicPr>
          <p:nvPr/>
        </p:nvPicPr>
        <p:blipFill>
          <a:blip r:embed="rId2" cstate="print"/>
          <a:stretch>
            <a:fillRect/>
          </a:stretch>
        </p:blipFill>
        <p:spPr>
          <a:xfrm>
            <a:off x="142844" y="142852"/>
            <a:ext cx="857296" cy="857296"/>
          </a:xfrm>
          <a:prstGeom prst="rect">
            <a:avLst/>
          </a:prstGeom>
          <a:ln w="381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dissolv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989</Words>
  <Application>Microsoft Office PowerPoint</Application>
  <PresentationFormat>Presentazione su schermo (4:3)</PresentationFormat>
  <Paragraphs>99</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Diapositiva 1</vt:lpstr>
      <vt:lpstr>  Presentazione della Traccia di preparazione al Convegno (sintesi) </vt:lpstr>
      <vt:lpstr> Excursus storico dei Convegni delle Chiese d’Italia </vt:lpstr>
      <vt:lpstr>Verso Firenze 2015 “In Gesù Cristo il nuovo umanesimo”</vt:lpstr>
      <vt:lpstr>Un contributo che va a beneficio di tutti</vt:lpstr>
      <vt:lpstr>Cosa significa essere umani oggi</vt:lpstr>
      <vt:lpstr>La Traccia si snoda secondo quattro parti</vt:lpstr>
      <vt:lpstr>Cinque vie di umanizzazione</vt:lpstr>
      <vt:lpstr>Uscire</vt:lpstr>
      <vt:lpstr>Annunciare</vt:lpstr>
      <vt:lpstr>Abitare</vt:lpstr>
      <vt:lpstr>Educare</vt:lpstr>
      <vt:lpstr>Trasfigurare</vt:lpstr>
      <vt:lpstr>Conclusione della Traccia</vt:lpstr>
      <vt:lpstr> WWW.FIRENZE2015.IT </vt:lpstr>
      <vt:lpstr>Testi magisteriali presenti nella traccia</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FILIPPO E GRAZIELLA ANFUSO</dc:creator>
  <cp:lastModifiedBy>Filippo</cp:lastModifiedBy>
  <cp:revision>427</cp:revision>
  <dcterms:created xsi:type="dcterms:W3CDTF">2014-12-31T16:39:56Z</dcterms:created>
  <dcterms:modified xsi:type="dcterms:W3CDTF">2015-03-13T11:26:13Z</dcterms:modified>
</cp:coreProperties>
</file>