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4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5F6"/>
    <a:srgbClr val="004800"/>
    <a:srgbClr val="003300"/>
    <a:srgbClr val="006600"/>
    <a:srgbClr val="422C16"/>
    <a:srgbClr val="0C788E"/>
    <a:srgbClr val="025198"/>
    <a:srgbClr val="000099"/>
    <a:srgbClr val="1C1C1C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8" autoAdjust="0"/>
    <p:restoredTop sz="94667" autoAdjust="0"/>
  </p:normalViewPr>
  <p:slideViewPr>
    <p:cSldViewPr>
      <p:cViewPr varScale="1">
        <p:scale>
          <a:sx n="75" d="100"/>
          <a:sy n="75" d="100"/>
        </p:scale>
        <p:origin x="-9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2719F-82C9-4D1E-BBB3-CADEC11D84D0}" type="datetimeFigureOut">
              <a:rPr lang="it-IT" smtClean="0"/>
              <a:pPr/>
              <a:t>19/10/2016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097F2-9AB2-4C2A-B425-AFFF3F7129C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55CFA-CF63-4EB7-AFB3-9571AE987509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D6E45-DC90-4DA8-83A5-AC7B1F7B7425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2EFBC-8FB9-4694-87F2-776C994E7AE9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4406F-568E-45FD-9798-08507C4C87A8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11527-4CC7-4D80-9024-1CB77D3CFAFA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F2EA9-50DB-431B-A749-3C4B241ABB91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7F9E1-EB3E-4795-ABC7-54FEEA34FB4C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02638-25BC-4EC3-90FD-60E838D523E8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58593-C502-4190-8F0C-5745991EE880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E3A2F-9F44-4DD3-BBD7-3AB0F18931A1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55045-2380-4006-A935-DA77FF109CCA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20B2D8-5AFB-4C40-BAB7-795A7513593F}" type="slidenum">
              <a:rPr lang="es-ES"/>
              <a:pPr/>
              <a:t>‹N›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643042" y="6215058"/>
            <a:ext cx="5857916" cy="642942"/>
          </a:xfrm>
          <a:prstGeom prst="round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r>
              <a:rPr lang="it-IT" sz="1600" i="1" dirty="0" smtClean="0">
                <a:solidFill>
                  <a:srgbClr val="EAF5F6"/>
                </a:solidFill>
              </a:rPr>
              <a:t>A cura di Filippo e Graziella </a:t>
            </a:r>
            <a:r>
              <a:rPr lang="it-IT" sz="1600" i="1" dirty="0" err="1" smtClean="0">
                <a:solidFill>
                  <a:srgbClr val="EAF5F6"/>
                </a:solidFill>
              </a:rPr>
              <a:t>Anfuso</a:t>
            </a:r>
            <a:endParaRPr lang="it-IT" sz="1600" i="1" dirty="0" smtClean="0">
              <a:solidFill>
                <a:srgbClr val="EAF5F6"/>
              </a:solidFill>
            </a:endParaRPr>
          </a:p>
          <a:p>
            <a:r>
              <a:rPr lang="it-IT" sz="1600" i="1" dirty="0" smtClean="0">
                <a:solidFill>
                  <a:srgbClr val="EAF5F6"/>
                </a:solidFill>
              </a:rPr>
              <a:t>Delegati catanesi al Convegno di Firenze</a:t>
            </a:r>
          </a:p>
        </p:txBody>
      </p:sp>
      <p:sp>
        <p:nvSpPr>
          <p:cNvPr id="7" name="Titolo 4"/>
          <p:cNvSpPr txBox="1">
            <a:spLocks noGrp="1"/>
          </p:cNvSpPr>
          <p:nvPr>
            <p:ph type="ctrTitle"/>
          </p:nvPr>
        </p:nvSpPr>
        <p:spPr bwMode="auto">
          <a:xfrm>
            <a:off x="571472" y="2000240"/>
            <a:ext cx="8143932" cy="1571612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0" cap="none" spc="0" normalizeH="0" baseline="0" noProof="0" dirty="0" smtClean="0">
                <a:ln/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EMMAUS  E  LE</a:t>
            </a:r>
            <a:br>
              <a:rPr kumimoji="0" lang="it-IT" sz="5400" b="1" i="0" u="none" strike="noStrike" kern="0" cap="none" spc="0" normalizeH="0" baseline="0" noProof="0" dirty="0" smtClean="0">
                <a:ln/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5400" b="1" i="0" u="none" strike="noStrike" kern="0" cap="none" spc="0" normalizeH="0" baseline="0" noProof="0" dirty="0" smtClean="0">
                <a:ln/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“CINQUE  VIE”</a:t>
            </a:r>
            <a:endParaRPr kumimoji="0" lang="it-IT" sz="5400" b="1" i="0" u="none" strike="noStrike" kern="0" cap="none" spc="0" normalizeH="0" baseline="0" noProof="0" dirty="0">
              <a:ln/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magine 8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3714752"/>
            <a:ext cx="2162208" cy="2358772"/>
          </a:xfrm>
          <a:prstGeom prst="rect">
            <a:avLst/>
          </a:prstGeom>
        </p:spPr>
      </p:pic>
      <p:pic>
        <p:nvPicPr>
          <p:cNvPr id="6" name="Immagine 5" descr="headerC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85728"/>
            <a:ext cx="8715436" cy="1458938"/>
          </a:xfrm>
          <a:prstGeom prst="round2Same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8" name="Picture 2" descr="C:\Users\Filippo\Chiesa Cattolica\PARROCCHIA\VISITA PASTORALE\IMMAGINI\stem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66"/>
            <a:ext cx="995810" cy="1263918"/>
          </a:xfrm>
          <a:prstGeom prst="round2SameRect">
            <a:avLst/>
          </a:prstGeom>
          <a:solidFill>
            <a:schemeClr val="tx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242886" y="274638"/>
            <a:ext cx="8686832" cy="1082660"/>
          </a:xfrm>
          <a:prstGeom prst="round2Same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chemeClr val="accent1"/>
                </a:solidFill>
              </a:rPr>
              <a:t>MANDATO</a:t>
            </a:r>
            <a:endParaRPr lang="it-IT" sz="6000" b="1" dirty="0">
              <a:solidFill>
                <a:schemeClr val="accent1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sz="half" idx="2"/>
          </p:nvPr>
        </p:nvSpPr>
        <p:spPr>
          <a:xfrm>
            <a:off x="3857620" y="1857364"/>
            <a:ext cx="5072098" cy="4286280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it-IT" b="1" dirty="0" smtClean="0">
                <a:solidFill>
                  <a:srgbClr val="EAF5F6"/>
                </a:solidFill>
              </a:rPr>
              <a:t>“Andate in tutto il mondo, predicate il vangelo ad ogni creatura” (Mc 16,15), perché ci si possa sentire fratelli nell’Amore di Cristo, nella solidarietà e condivisione, con quello stile sinodale tanto desiderato dal Santo Padre Francesco.</a:t>
            </a:r>
          </a:p>
        </p:txBody>
      </p:sp>
      <p:pic>
        <p:nvPicPr>
          <p:cNvPr id="6" name="Segnaposto contenuto 5" descr="4_disciples_of_emmaus_jesus_regina_paci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857364"/>
            <a:ext cx="3404256" cy="4297386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headerC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8715436" cy="1458938"/>
          </a:xfrm>
          <a:prstGeom prst="round2Same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9" name="Picture 2" descr="C:\Users\Filippo\Chiesa Cattolica\PARROCCHIA\VISITA PASTORALE\IMMAGINI\stemm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995810" cy="1263918"/>
          </a:xfrm>
          <a:prstGeom prst="round2SameRect">
            <a:avLst/>
          </a:prstGeom>
          <a:solidFill>
            <a:schemeClr val="tx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</p:pic>
      <p:pic>
        <p:nvPicPr>
          <p:cNvPr id="10" name="Immagine 9" descr="CATTEDRALE-DI-SANT’AGATA-2.jpg"/>
          <p:cNvPicPr>
            <a:picLocks noChangeAspect="1"/>
          </p:cNvPicPr>
          <p:nvPr/>
        </p:nvPicPr>
        <p:blipFill>
          <a:blip r:embed="rId4" cstate="print"/>
          <a:srcRect l="51602" r="9961" b="22042"/>
          <a:stretch>
            <a:fillRect/>
          </a:stretch>
        </p:blipFill>
        <p:spPr>
          <a:xfrm>
            <a:off x="6286512" y="2000240"/>
            <a:ext cx="2657490" cy="4143404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2" name="CasellaDiTesto 11"/>
          <p:cNvSpPr txBox="1"/>
          <p:nvPr/>
        </p:nvSpPr>
        <p:spPr>
          <a:xfrm>
            <a:off x="7072330" y="2000240"/>
            <a:ext cx="18868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/>
                </a:solidFill>
              </a:rPr>
              <a:t>Arcidiocesi di Catania</a:t>
            </a:r>
          </a:p>
          <a:p>
            <a:pPr algn="ctr"/>
            <a:r>
              <a:rPr lang="it-IT" sz="1200" dirty="0" smtClean="0">
                <a:solidFill>
                  <a:schemeClr val="bg1"/>
                </a:solidFill>
              </a:rPr>
              <a:t>5° Convegno</a:t>
            </a:r>
          </a:p>
          <a:p>
            <a:pPr algn="ctr"/>
            <a:r>
              <a:rPr lang="it-IT" sz="1200" dirty="0" smtClean="0">
                <a:solidFill>
                  <a:schemeClr val="bg1"/>
                </a:solidFill>
              </a:rPr>
              <a:t>Ecclesiale Nazionale</a:t>
            </a:r>
          </a:p>
          <a:p>
            <a:pPr algn="ctr"/>
            <a:r>
              <a:rPr lang="it-IT" sz="1200" b="1" dirty="0" smtClean="0">
                <a:solidFill>
                  <a:schemeClr val="bg1"/>
                </a:solidFill>
              </a:rPr>
              <a:t>MATERIALI</a:t>
            </a:r>
          </a:p>
          <a:p>
            <a:endParaRPr lang="it-IT" dirty="0"/>
          </a:p>
        </p:txBody>
      </p:sp>
      <p:pic>
        <p:nvPicPr>
          <p:cNvPr id="13" name="Immagine 12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2071678"/>
            <a:ext cx="1369228" cy="1493700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571736" y="6286520"/>
            <a:ext cx="1452560" cy="428628"/>
          </a:xfrm>
          <a:prstGeom prst="rect">
            <a:avLst/>
          </a:prstGeom>
          <a:solidFill>
            <a:schemeClr val="accent1"/>
          </a:solidFill>
          <a:ln w="28440" cap="flat">
            <a:solidFill>
              <a:schemeClr val="accent1"/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Ctr="1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it-IT" sz="800" i="1" dirty="0" err="1" smtClean="0">
                <a:solidFill>
                  <a:srgbClr val="632523"/>
                </a:solidFill>
                <a:latin typeface="Calibri" charset="0"/>
              </a:rPr>
              <a:t>Pptx</a:t>
            </a:r>
            <a:r>
              <a:rPr lang="it-IT" sz="800" i="1" dirty="0" smtClean="0">
                <a:solidFill>
                  <a:srgbClr val="632523"/>
                </a:solidFill>
                <a:latin typeface="Calibri" charset="0"/>
              </a:rPr>
              <a:t> </a:t>
            </a:r>
            <a:r>
              <a:rPr lang="it-IT" sz="800" i="1" dirty="0">
                <a:solidFill>
                  <a:srgbClr val="632523"/>
                </a:solidFill>
                <a:latin typeface="Calibri" charset="0"/>
              </a:rPr>
              <a:t>realizzata da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it-IT" sz="800" i="1" dirty="0">
                <a:solidFill>
                  <a:srgbClr val="632523"/>
                </a:solidFill>
                <a:latin typeface="Calibri" charset="0"/>
              </a:rPr>
              <a:t>Filippo e </a:t>
            </a:r>
            <a:r>
              <a:rPr lang="it-IT" sz="800" i="1" dirty="0" smtClean="0">
                <a:solidFill>
                  <a:srgbClr val="632523"/>
                </a:solidFill>
                <a:latin typeface="Calibri" charset="0"/>
              </a:rPr>
              <a:t>Graziella </a:t>
            </a:r>
            <a:r>
              <a:rPr lang="it-IT" sz="800" i="1" dirty="0" err="1" smtClean="0">
                <a:solidFill>
                  <a:srgbClr val="632523"/>
                </a:solidFill>
                <a:latin typeface="Calibri" charset="0"/>
              </a:rPr>
              <a:t>Anfuso</a:t>
            </a:r>
            <a:endParaRPr lang="it-IT" sz="800" i="1" dirty="0" smtClean="0">
              <a:solidFill>
                <a:srgbClr val="632523"/>
              </a:solidFill>
              <a:latin typeface="Calibri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it-IT" sz="800" i="1" dirty="0" smtClean="0">
                <a:solidFill>
                  <a:srgbClr val="632523"/>
                </a:solidFill>
                <a:latin typeface="Calibri" charset="0"/>
              </a:rPr>
              <a:t>Delegati Arcidiocesi di Catania</a:t>
            </a:r>
            <a:endParaRPr lang="it-IT" sz="800" i="1" dirty="0">
              <a:solidFill>
                <a:srgbClr val="632523"/>
              </a:solidFill>
              <a:latin typeface="Calibri" charset="0"/>
            </a:endParaRPr>
          </a:p>
        </p:txBody>
      </p:sp>
      <p:pic>
        <p:nvPicPr>
          <p:cNvPr id="14" name="Immagine 13" descr="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47794" y="1995062"/>
            <a:ext cx="3552834" cy="3875818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5292080" y="764704"/>
            <a:ext cx="3014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chemeClr val="bg1"/>
                </a:solidFill>
              </a:rPr>
              <a:t>Ufficio Pastorale Diocesano</a:t>
            </a:r>
            <a:endParaRPr lang="it-IT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242886" y="274638"/>
            <a:ext cx="8686832" cy="1082660"/>
          </a:xfrm>
          <a:prstGeom prst="round2Same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it-IT" b="1" i="1" dirty="0" smtClean="0">
                <a:solidFill>
                  <a:schemeClr val="accent1"/>
                </a:solidFill>
              </a:rPr>
              <a:t>I discepoli di </a:t>
            </a:r>
            <a:r>
              <a:rPr lang="it-IT" b="1" i="1" dirty="0" err="1" smtClean="0">
                <a:solidFill>
                  <a:schemeClr val="accent1"/>
                </a:solidFill>
              </a:rPr>
              <a:t>Emmaus</a:t>
            </a:r>
            <a:r>
              <a:rPr lang="it-IT" sz="2700" i="1" dirty="0" smtClean="0">
                <a:solidFill>
                  <a:schemeClr val="accent1"/>
                </a:solidFill>
              </a:rPr>
              <a:t/>
            </a:r>
            <a:br>
              <a:rPr lang="it-IT" sz="2700" i="1" dirty="0" smtClean="0">
                <a:solidFill>
                  <a:schemeClr val="accent1"/>
                </a:solidFill>
              </a:rPr>
            </a:br>
            <a:r>
              <a:rPr lang="it-IT" sz="2700" dirty="0" smtClean="0">
                <a:solidFill>
                  <a:schemeClr val="accent1"/>
                </a:solidFill>
              </a:rPr>
              <a:t>(Luca 24, 13-35)</a:t>
            </a:r>
            <a:endParaRPr lang="it-IT" sz="2700" b="1" dirty="0">
              <a:solidFill>
                <a:schemeClr val="accent1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sz="half" idx="2"/>
          </p:nvPr>
        </p:nvSpPr>
        <p:spPr>
          <a:xfrm>
            <a:off x="3428992" y="1500174"/>
            <a:ext cx="5500726" cy="500066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it-IT" sz="3000" b="1" dirty="0" smtClean="0">
                <a:solidFill>
                  <a:srgbClr val="EAF5F6"/>
                </a:solidFill>
              </a:rPr>
              <a:t>Nel racconto evangelico sono presenti i cinque movimenti della Chiesa che agisce in Gesù Cristo per un nuovo umanesimo.</a:t>
            </a:r>
          </a:p>
          <a:p>
            <a:r>
              <a:rPr lang="it-IT" sz="2900" b="1" dirty="0" smtClean="0">
                <a:solidFill>
                  <a:srgbClr val="EAF5F6"/>
                </a:solidFill>
              </a:rPr>
              <a:t>USCIRE</a:t>
            </a:r>
          </a:p>
          <a:p>
            <a:r>
              <a:rPr lang="it-IT" sz="2900" b="1" dirty="0" smtClean="0">
                <a:solidFill>
                  <a:srgbClr val="EAF5F6"/>
                </a:solidFill>
              </a:rPr>
              <a:t>ANNUNCIARE</a:t>
            </a:r>
          </a:p>
          <a:p>
            <a:r>
              <a:rPr lang="it-IT" sz="2900" b="1" dirty="0" smtClean="0">
                <a:solidFill>
                  <a:srgbClr val="EAF5F6"/>
                </a:solidFill>
              </a:rPr>
              <a:t>ABITARE</a:t>
            </a:r>
          </a:p>
          <a:p>
            <a:r>
              <a:rPr lang="it-IT" sz="2900" b="1" dirty="0" smtClean="0">
                <a:solidFill>
                  <a:srgbClr val="EAF5F6"/>
                </a:solidFill>
              </a:rPr>
              <a:t>EDUCARE</a:t>
            </a:r>
          </a:p>
          <a:p>
            <a:r>
              <a:rPr lang="it-IT" sz="2900" b="1" dirty="0" smtClean="0">
                <a:solidFill>
                  <a:srgbClr val="EAF5F6"/>
                </a:solidFill>
              </a:rPr>
              <a:t>TRASFIGURARE</a:t>
            </a:r>
          </a:p>
        </p:txBody>
      </p:sp>
      <p:pic>
        <p:nvPicPr>
          <p:cNvPr id="11" name="Segnaposto contenuto 10" descr="Firenze - LOGO VINCITOR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714488"/>
            <a:ext cx="3076798" cy="4525963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242886" y="274638"/>
            <a:ext cx="8686832" cy="1082660"/>
          </a:xfrm>
          <a:prstGeom prst="round2Same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chemeClr val="accent1"/>
                </a:solidFill>
              </a:rPr>
              <a:t>USCIRE</a:t>
            </a:r>
            <a:endParaRPr lang="it-IT" sz="6000" b="1" dirty="0">
              <a:solidFill>
                <a:schemeClr val="accent1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sz="half" idx="2"/>
          </p:nvPr>
        </p:nvSpPr>
        <p:spPr>
          <a:xfrm>
            <a:off x="4000496" y="1643050"/>
            <a:ext cx="4929222" cy="457203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it-IT" sz="3000" b="1" dirty="0" smtClean="0">
                <a:solidFill>
                  <a:srgbClr val="EAF5F6"/>
                </a:solidFill>
              </a:rPr>
              <a:t>Infatti i discepoli in cammino (Uscire) vengono raggiunti dal Risorto [che esce da se stesso per andare verso l’uomo(</a:t>
            </a:r>
            <a:r>
              <a:rPr lang="it-IT" sz="3000" b="1" dirty="0" err="1" smtClean="0">
                <a:solidFill>
                  <a:srgbClr val="EAF5F6"/>
                </a:solidFill>
              </a:rPr>
              <a:t>Lc</a:t>
            </a:r>
            <a:r>
              <a:rPr lang="it-IT" sz="3000" b="1" dirty="0" smtClean="0">
                <a:solidFill>
                  <a:srgbClr val="EAF5F6"/>
                </a:solidFill>
              </a:rPr>
              <a:t> 24, 13-15)],</a:t>
            </a:r>
          </a:p>
          <a:p>
            <a:r>
              <a:rPr lang="it-IT" sz="3000" b="1" dirty="0" smtClean="0">
                <a:solidFill>
                  <a:srgbClr val="EAF5F6"/>
                </a:solidFill>
              </a:rPr>
              <a:t>si </a:t>
            </a:r>
            <a:r>
              <a:rPr lang="it-IT" sz="3000" b="1" u="sng" dirty="0" smtClean="0">
                <a:solidFill>
                  <a:srgbClr val="EAF5F6"/>
                </a:solidFill>
              </a:rPr>
              <a:t>affianca a loro </a:t>
            </a:r>
            <a:r>
              <a:rPr lang="it-IT" sz="3000" b="1" dirty="0" smtClean="0">
                <a:solidFill>
                  <a:srgbClr val="EAF5F6"/>
                </a:solidFill>
              </a:rPr>
              <a:t>e li </a:t>
            </a:r>
            <a:r>
              <a:rPr lang="it-IT" sz="3000" b="1" u="sng" dirty="0" smtClean="0">
                <a:solidFill>
                  <a:srgbClr val="EAF5F6"/>
                </a:solidFill>
              </a:rPr>
              <a:t>ascolta</a:t>
            </a:r>
            <a:r>
              <a:rPr lang="it-IT" sz="3000" b="1" dirty="0" smtClean="0">
                <a:solidFill>
                  <a:srgbClr val="EAF5F6"/>
                </a:solidFill>
              </a:rPr>
              <a:t> (</a:t>
            </a:r>
            <a:r>
              <a:rPr lang="it-IT" sz="3000" b="1" dirty="0" err="1" smtClean="0">
                <a:solidFill>
                  <a:srgbClr val="EAF5F6"/>
                </a:solidFill>
              </a:rPr>
              <a:t>Lc</a:t>
            </a:r>
            <a:r>
              <a:rPr lang="it-IT" sz="3000" b="1" dirty="0" smtClean="0">
                <a:solidFill>
                  <a:srgbClr val="EAF5F6"/>
                </a:solidFill>
              </a:rPr>
              <a:t> 24, 16-24), inizio della relazione. </a:t>
            </a:r>
          </a:p>
          <a:p>
            <a:endParaRPr lang="it-IT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it-IT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it-IT" dirty="0"/>
          </a:p>
        </p:txBody>
      </p:sp>
      <p:pic>
        <p:nvPicPr>
          <p:cNvPr id="6" name="Segnaposto contenuto 5" descr="04_emmau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643050"/>
            <a:ext cx="3710924" cy="4593766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242886" y="274638"/>
            <a:ext cx="8686832" cy="1082660"/>
          </a:xfrm>
          <a:prstGeom prst="round2Same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chemeClr val="accent1"/>
                </a:solidFill>
              </a:rPr>
              <a:t>ANNUNCIARE</a:t>
            </a:r>
            <a:endParaRPr lang="it-IT" sz="6000" b="1" dirty="0">
              <a:solidFill>
                <a:schemeClr val="accent1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sz="half" idx="2"/>
          </p:nvPr>
        </p:nvSpPr>
        <p:spPr>
          <a:xfrm>
            <a:off x="4143372" y="1643050"/>
            <a:ext cx="4786346" cy="464347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it-IT" sz="3200" b="1" dirty="0" smtClean="0">
              <a:solidFill>
                <a:srgbClr val="EAF5F6"/>
              </a:solidFill>
            </a:endParaRPr>
          </a:p>
          <a:p>
            <a:r>
              <a:rPr lang="it-IT" sz="3200" b="1" dirty="0" smtClean="0">
                <a:solidFill>
                  <a:srgbClr val="EAF5F6"/>
                </a:solidFill>
              </a:rPr>
              <a:t>Gesù prima si relaziona  con loro e dopo inizia l’Annuncio (Lc24, 26) inducendoli a fare memoria a ripensare alla loro esperienza.</a:t>
            </a:r>
          </a:p>
        </p:txBody>
      </p:sp>
      <p:pic>
        <p:nvPicPr>
          <p:cNvPr id="13" name="Segnaposto contenuto 12" descr="pelerins-Emmaus-2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4230" t="6314" r="4822" b="6874"/>
          <a:stretch>
            <a:fillRect/>
          </a:stretch>
        </p:blipFill>
        <p:spPr>
          <a:xfrm>
            <a:off x="388331" y="1643050"/>
            <a:ext cx="3630350" cy="4643470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egnaposto contenuto 10" descr="25-0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2727" b="14181"/>
          <a:stretch>
            <a:fillRect/>
          </a:stretch>
        </p:blipFill>
        <p:spPr>
          <a:xfrm>
            <a:off x="1571604" y="1500174"/>
            <a:ext cx="5715040" cy="3602960"/>
          </a:xfrm>
          <a:ln>
            <a:solidFill>
              <a:schemeClr val="accent1"/>
            </a:solidFill>
          </a:ln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32" cy="1082660"/>
          </a:xfrm>
          <a:prstGeom prst="round2Same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chemeClr val="accent1"/>
                </a:solidFill>
              </a:rPr>
              <a:t>ABITARE</a:t>
            </a:r>
            <a:endParaRPr lang="it-IT" sz="6000" b="1" dirty="0">
              <a:solidFill>
                <a:schemeClr val="accent1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sz="half" idx="2"/>
          </p:nvPr>
        </p:nvSpPr>
        <p:spPr>
          <a:xfrm>
            <a:off x="0" y="5214950"/>
            <a:ext cx="9144000" cy="164305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it-IT" sz="2600" b="1" dirty="0" smtClean="0">
                <a:solidFill>
                  <a:srgbClr val="EAF5F6"/>
                </a:solidFill>
              </a:rPr>
              <a:t>Gesù si prende cura dei discepoli, si relaziona  con loro. Dopo fa sorgere in loro stessi l’esigenza di “Abitare” con Lui (</a:t>
            </a:r>
            <a:r>
              <a:rPr lang="it-IT" sz="2600" b="1" dirty="0" err="1" smtClean="0">
                <a:solidFill>
                  <a:srgbClr val="EAF5F6"/>
                </a:solidFill>
              </a:rPr>
              <a:t>Lc</a:t>
            </a:r>
            <a:r>
              <a:rPr lang="it-IT" sz="2600" b="1" dirty="0" smtClean="0">
                <a:solidFill>
                  <a:srgbClr val="EAF5F6"/>
                </a:solidFill>
              </a:rPr>
              <a:t> 24, 28-29), “Resta con noi” si trattiene e cena, condivide con loro (</a:t>
            </a:r>
            <a:r>
              <a:rPr lang="it-IT" sz="2600" b="1" dirty="0" err="1" smtClean="0">
                <a:solidFill>
                  <a:srgbClr val="EAF5F6"/>
                </a:solidFill>
              </a:rPr>
              <a:t>Lc</a:t>
            </a:r>
            <a:r>
              <a:rPr lang="it-IT" sz="2600" b="1" dirty="0" smtClean="0">
                <a:solidFill>
                  <a:srgbClr val="EAF5F6"/>
                </a:solidFill>
              </a:rPr>
              <a:t> 24, 30).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242886" y="274638"/>
            <a:ext cx="8686832" cy="1082660"/>
          </a:xfrm>
          <a:prstGeom prst="round2Same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chemeClr val="accent1"/>
                </a:solidFill>
              </a:rPr>
              <a:t>EDUCARE</a:t>
            </a:r>
            <a:endParaRPr lang="it-IT" sz="6000" b="1" dirty="0">
              <a:solidFill>
                <a:schemeClr val="accent1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sz="half" idx="2"/>
          </p:nvPr>
        </p:nvSpPr>
        <p:spPr>
          <a:xfrm>
            <a:off x="3643306" y="1714488"/>
            <a:ext cx="5286412" cy="450059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EAF5F6"/>
                </a:solidFill>
              </a:rPr>
              <a:t>Dopo una breve correzione fraterna (</a:t>
            </a:r>
            <a:r>
              <a:rPr lang="it-IT" sz="3200" b="1" dirty="0" err="1" smtClean="0">
                <a:solidFill>
                  <a:srgbClr val="EAF5F6"/>
                </a:solidFill>
              </a:rPr>
              <a:t>Lc</a:t>
            </a:r>
            <a:r>
              <a:rPr lang="it-IT" sz="3200" b="1" dirty="0" smtClean="0">
                <a:solidFill>
                  <a:srgbClr val="EAF5F6"/>
                </a:solidFill>
              </a:rPr>
              <a:t> 24, 25),</a:t>
            </a:r>
          </a:p>
          <a:p>
            <a:r>
              <a:rPr lang="it-IT" sz="3200" b="1" dirty="0" smtClean="0">
                <a:solidFill>
                  <a:srgbClr val="EAF5F6"/>
                </a:solidFill>
              </a:rPr>
              <a:t>li “Educa” e li forma (</a:t>
            </a:r>
            <a:r>
              <a:rPr lang="it-IT" sz="3200" b="1" dirty="0" err="1" smtClean="0">
                <a:solidFill>
                  <a:srgbClr val="EAF5F6"/>
                </a:solidFill>
              </a:rPr>
              <a:t>Lc</a:t>
            </a:r>
            <a:r>
              <a:rPr lang="it-IT" sz="3200" b="1" dirty="0" smtClean="0">
                <a:solidFill>
                  <a:srgbClr val="EAF5F6"/>
                </a:solidFill>
              </a:rPr>
              <a:t> 24, 27),</a:t>
            </a:r>
          </a:p>
          <a:p>
            <a:r>
              <a:rPr lang="it-IT" sz="3200" b="1" dirty="0" smtClean="0">
                <a:solidFill>
                  <a:srgbClr val="EAF5F6"/>
                </a:solidFill>
              </a:rPr>
              <a:t>spiegando loro le Scritture.</a:t>
            </a:r>
          </a:p>
        </p:txBody>
      </p:sp>
      <p:pic>
        <p:nvPicPr>
          <p:cNvPr id="10" name="Segnaposto contenuto 6" descr="emmau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6836" r="2923" b="6018"/>
          <a:stretch>
            <a:fillRect/>
          </a:stretch>
        </p:blipFill>
        <p:spPr>
          <a:xfrm>
            <a:off x="285720" y="1714488"/>
            <a:ext cx="3214710" cy="4475895"/>
          </a:xfrm>
          <a:ln w="3175">
            <a:solidFill>
              <a:schemeClr val="accent1"/>
            </a:solidFill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242886" y="274638"/>
            <a:ext cx="8686832" cy="1082660"/>
          </a:xfrm>
          <a:prstGeom prst="round2Same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chemeClr val="accent1"/>
                </a:solidFill>
              </a:rPr>
              <a:t>TRASFIGURARE</a:t>
            </a:r>
            <a:endParaRPr lang="it-IT" sz="6000" b="1" dirty="0">
              <a:solidFill>
                <a:schemeClr val="accent1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sz="half" idx="2"/>
          </p:nvPr>
        </p:nvSpPr>
        <p:spPr>
          <a:xfrm>
            <a:off x="3357554" y="1643050"/>
            <a:ext cx="5572164" cy="457203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EAF5F6"/>
                </a:solidFill>
              </a:rPr>
              <a:t>Infine i discepoli  (cioè noi)  fanno esperienza della trasfigurazione (</a:t>
            </a:r>
            <a:r>
              <a:rPr lang="it-IT" sz="3200" b="1" dirty="0" err="1" smtClean="0">
                <a:solidFill>
                  <a:srgbClr val="EAF5F6"/>
                </a:solidFill>
              </a:rPr>
              <a:t>Lc</a:t>
            </a:r>
            <a:r>
              <a:rPr lang="it-IT" sz="3200" b="1" dirty="0" smtClean="0">
                <a:solidFill>
                  <a:srgbClr val="EAF5F6"/>
                </a:solidFill>
              </a:rPr>
              <a:t> 24, 31),</a:t>
            </a:r>
          </a:p>
          <a:p>
            <a:r>
              <a:rPr lang="it-IT" sz="3200" b="1" dirty="0" smtClean="0">
                <a:solidFill>
                  <a:srgbClr val="EAF5F6"/>
                </a:solidFill>
              </a:rPr>
              <a:t>infatti allo spezzare del pane “lo riconobbero”  ed egli sparì dalla loro vista (Mistero Eucaristico).</a:t>
            </a:r>
          </a:p>
        </p:txBody>
      </p:sp>
      <p:pic>
        <p:nvPicPr>
          <p:cNvPr id="13" name="Segnaposto contenuto 5" descr="emmaus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7634" b="7208"/>
          <a:stretch>
            <a:fillRect/>
          </a:stretch>
        </p:blipFill>
        <p:spPr>
          <a:xfrm>
            <a:off x="285720" y="1643050"/>
            <a:ext cx="2963344" cy="4572032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242886" y="274638"/>
            <a:ext cx="8686832" cy="1082660"/>
          </a:xfrm>
          <a:prstGeom prst="round2Same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chemeClr val="accent1"/>
                </a:solidFill>
              </a:rPr>
              <a:t>MISSIONE</a:t>
            </a:r>
            <a:endParaRPr lang="it-IT" sz="6000" b="1" dirty="0">
              <a:solidFill>
                <a:schemeClr val="accent1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sz="half" idx="2"/>
          </p:nvPr>
        </p:nvSpPr>
        <p:spPr>
          <a:xfrm>
            <a:off x="3071802" y="1571612"/>
            <a:ext cx="5857916" cy="471490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it-IT" sz="3000" b="1" dirty="0" smtClean="0">
                <a:solidFill>
                  <a:srgbClr val="EAF5F6"/>
                </a:solidFill>
              </a:rPr>
              <a:t>Partirono senza indugio (</a:t>
            </a:r>
            <a:r>
              <a:rPr lang="it-IT" sz="3000" b="1" dirty="0" err="1" smtClean="0">
                <a:solidFill>
                  <a:srgbClr val="EAF5F6"/>
                </a:solidFill>
              </a:rPr>
              <a:t>Lc</a:t>
            </a:r>
            <a:r>
              <a:rPr lang="it-IT" sz="3000" b="1" dirty="0" smtClean="0">
                <a:solidFill>
                  <a:srgbClr val="EAF5F6"/>
                </a:solidFill>
              </a:rPr>
              <a:t> 24, 33) e tornarono a Gerusalemme per raccontare ciò che era accaduto (Missione).</a:t>
            </a:r>
          </a:p>
          <a:p>
            <a:r>
              <a:rPr lang="it-IT" sz="3000" b="1" dirty="0" smtClean="0">
                <a:solidFill>
                  <a:srgbClr val="EAF5F6"/>
                </a:solidFill>
              </a:rPr>
              <a:t>Fare esperienza del Risorto non può rimanere un episodio isolato e intimistico, ma spinge all’azione.</a:t>
            </a:r>
          </a:p>
        </p:txBody>
      </p:sp>
      <p:pic>
        <p:nvPicPr>
          <p:cNvPr id="12" name="Segnaposto contenuto 11" descr="734-gesu-invia-i-discepoli-a-due-a-due-icon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46875" r="8125" b="10925"/>
          <a:stretch>
            <a:fillRect/>
          </a:stretch>
        </p:blipFill>
        <p:spPr>
          <a:xfrm>
            <a:off x="285720" y="1643050"/>
            <a:ext cx="2714644" cy="4621164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242886" y="274638"/>
            <a:ext cx="8686832" cy="1082660"/>
          </a:xfrm>
          <a:prstGeom prst="round2Same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it-IT" sz="6000" b="1" dirty="0" smtClean="0">
                <a:solidFill>
                  <a:schemeClr val="accent1"/>
                </a:solidFill>
              </a:rPr>
              <a:t>IMPEGNI</a:t>
            </a:r>
            <a:endParaRPr lang="it-IT" sz="6000" b="1" dirty="0">
              <a:solidFill>
                <a:schemeClr val="accent1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sz="half" idx="2"/>
          </p:nvPr>
        </p:nvSpPr>
        <p:spPr>
          <a:xfrm>
            <a:off x="6715140" y="2071678"/>
            <a:ext cx="2286016" cy="3786214"/>
          </a:xfrm>
          <a:ln>
            <a:solidFill>
              <a:schemeClr val="accent1"/>
            </a:solidFill>
          </a:ln>
        </p:spPr>
        <p:txBody>
          <a:bodyPr>
            <a:normAutofit fontScale="40000" lnSpcReduction="20000"/>
          </a:bodyPr>
          <a:lstStyle/>
          <a:p>
            <a:r>
              <a:rPr lang="it-IT" sz="5000" b="1" dirty="0" smtClean="0">
                <a:solidFill>
                  <a:srgbClr val="EAF5F6"/>
                </a:solidFill>
              </a:rPr>
              <a:t>Adoperare linguaggio immediato e comprensibile a tutti (v.26).</a:t>
            </a:r>
          </a:p>
          <a:p>
            <a:r>
              <a:rPr lang="it-IT" sz="5000" b="1" dirty="0" smtClean="0">
                <a:solidFill>
                  <a:srgbClr val="EAF5F6"/>
                </a:solidFill>
              </a:rPr>
              <a:t>Educare più che gestire.</a:t>
            </a:r>
          </a:p>
          <a:p>
            <a:r>
              <a:rPr lang="it-IT" sz="5000" b="1" dirty="0" smtClean="0">
                <a:solidFill>
                  <a:srgbClr val="EAF5F6"/>
                </a:solidFill>
              </a:rPr>
              <a:t>Proporre itinerari educativi, attraverso una formazione permanente (v. 27).</a:t>
            </a:r>
            <a:endParaRPr lang="it-IT" sz="5000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it-IT" dirty="0"/>
          </a:p>
        </p:txBody>
      </p:sp>
      <p:pic>
        <p:nvPicPr>
          <p:cNvPr id="6" name="Segnaposto contenuto 5" descr="imag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9425" r="6967" b="-588"/>
          <a:stretch>
            <a:fillRect/>
          </a:stretch>
        </p:blipFill>
        <p:spPr>
          <a:xfrm>
            <a:off x="2428860" y="2051895"/>
            <a:ext cx="4214842" cy="3825780"/>
          </a:xfrm>
          <a:ln>
            <a:solidFill>
              <a:schemeClr val="accent1"/>
            </a:solidFill>
          </a:ln>
        </p:spPr>
      </p:pic>
      <p:sp>
        <p:nvSpPr>
          <p:cNvPr id="8" name="Rettangolo 7"/>
          <p:cNvSpPr/>
          <p:nvPr/>
        </p:nvSpPr>
        <p:spPr>
          <a:xfrm>
            <a:off x="142844" y="2071678"/>
            <a:ext cx="2214578" cy="38164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2200" b="1" dirty="0" smtClean="0">
                <a:solidFill>
                  <a:srgbClr val="EAF5F6"/>
                </a:solidFill>
              </a:rPr>
              <a:t>Accogliere, comunicare, relazionarsi, condividere (</a:t>
            </a:r>
            <a:r>
              <a:rPr lang="it-IT" sz="2200" b="1" dirty="0" err="1" smtClean="0">
                <a:solidFill>
                  <a:srgbClr val="EAF5F6"/>
                </a:solidFill>
              </a:rPr>
              <a:t>vv</a:t>
            </a:r>
            <a:r>
              <a:rPr lang="it-IT" sz="2200" b="1" dirty="0" smtClean="0">
                <a:solidFill>
                  <a:srgbClr val="EAF5F6"/>
                </a:solidFill>
              </a:rPr>
              <a:t>. 15-24; 28-30).</a:t>
            </a:r>
          </a:p>
          <a:p>
            <a:r>
              <a:rPr lang="it-IT" sz="2200" b="1" dirty="0" smtClean="0">
                <a:solidFill>
                  <a:srgbClr val="EAF5F6"/>
                </a:solidFill>
              </a:rPr>
              <a:t>Coerenza, dolcezza, arte della correzione (v. 25).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643042" y="6357958"/>
            <a:ext cx="5979731" cy="40011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Stile sinodale: umiltà, disinteresse, beatitudini.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8" grpId="0" animBg="1"/>
      <p:bldP spid="10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6177</TotalTime>
  <Words>405</Words>
  <Application>Microsoft Office PowerPoint</Application>
  <PresentationFormat>Presentazione su schermo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Diseño predeterminado</vt:lpstr>
      <vt:lpstr>EMMAUS  E  LE “CINQUE  VIE”</vt:lpstr>
      <vt:lpstr>I discepoli di Emmaus (Luca 24, 13-35)</vt:lpstr>
      <vt:lpstr>USCIRE</vt:lpstr>
      <vt:lpstr>ANNUNCIARE</vt:lpstr>
      <vt:lpstr>ABITARE</vt:lpstr>
      <vt:lpstr>EDUCARE</vt:lpstr>
      <vt:lpstr>TRASFIGURARE</vt:lpstr>
      <vt:lpstr>MISSIONE</vt:lpstr>
      <vt:lpstr>IMPEGNI</vt:lpstr>
      <vt:lpstr>MANDATO</vt:lpstr>
      <vt:lpstr>Diapositiva 11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FILIPPO E GRAZIELLA ANFUSO</dc:creator>
  <cp:lastModifiedBy>F3Ke</cp:lastModifiedBy>
  <cp:revision>724</cp:revision>
  <dcterms:created xsi:type="dcterms:W3CDTF">2010-05-23T14:28:12Z</dcterms:created>
  <dcterms:modified xsi:type="dcterms:W3CDTF">2016-10-19T19:50:10Z</dcterms:modified>
</cp:coreProperties>
</file>